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0" r:id="rId1"/>
  </p:sldMasterIdLst>
  <p:notesMasterIdLst>
    <p:notesMasterId r:id="rId33"/>
  </p:notesMasterIdLst>
  <p:sldIdLst>
    <p:sldId id="458" r:id="rId2"/>
    <p:sldId id="347" r:id="rId3"/>
    <p:sldId id="383" r:id="rId4"/>
    <p:sldId id="384" r:id="rId5"/>
    <p:sldId id="385" r:id="rId6"/>
    <p:sldId id="386" r:id="rId7"/>
    <p:sldId id="387" r:id="rId8"/>
    <p:sldId id="389" r:id="rId9"/>
    <p:sldId id="299" r:id="rId10"/>
    <p:sldId id="352" r:id="rId11"/>
    <p:sldId id="286" r:id="rId12"/>
    <p:sldId id="292" r:id="rId13"/>
    <p:sldId id="300" r:id="rId14"/>
    <p:sldId id="303" r:id="rId15"/>
    <p:sldId id="304" r:id="rId16"/>
    <p:sldId id="423" r:id="rId17"/>
    <p:sldId id="424" r:id="rId18"/>
    <p:sldId id="306" r:id="rId19"/>
    <p:sldId id="426" r:id="rId20"/>
    <p:sldId id="427" r:id="rId21"/>
    <p:sldId id="428" r:id="rId22"/>
    <p:sldId id="302" r:id="rId23"/>
    <p:sldId id="301" r:id="rId24"/>
    <p:sldId id="452" r:id="rId25"/>
    <p:sldId id="453" r:id="rId26"/>
    <p:sldId id="450" r:id="rId27"/>
    <p:sldId id="454" r:id="rId28"/>
    <p:sldId id="455" r:id="rId29"/>
    <p:sldId id="456" r:id="rId30"/>
    <p:sldId id="275" r:id="rId31"/>
    <p:sldId id="47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364B"/>
    <a:srgbClr val="572735"/>
    <a:srgbClr val="C05C89"/>
    <a:srgbClr val="4D53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9" autoAdjust="0"/>
    <p:restoredTop sz="92620" autoAdjust="0"/>
  </p:normalViewPr>
  <p:slideViewPr>
    <p:cSldViewPr>
      <p:cViewPr varScale="1">
        <p:scale>
          <a:sx n="64" d="100"/>
          <a:sy n="64" d="100"/>
        </p:scale>
        <p:origin x="-10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B8CF7-2D67-4513-8629-55090D6142C6}" type="datetimeFigureOut">
              <a:rPr lang="en-US" smtClean="0"/>
              <a:pPr/>
              <a:t>10/27/2011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DFFE5-185C-48EF-ADA1-8850975DC2FB}" type="slidenum">
              <a:rPr lang="en-US" smtClean="0"/>
              <a:pPr/>
              <a:t>‹#›</a:t>
            </a:fld>
            <a:endParaRPr lang="en-US" dirty="0"/>
          </a:p>
        </p:txBody>
      </p:sp>
    </p:spTree>
    <p:extLst>
      <p:ext uri="{BB962C8B-B14F-4D97-AF65-F5344CB8AC3E}">
        <p14:creationId xmlns:p14="http://schemas.microsoft.com/office/powerpoint/2010/main" xmlns="" val="101240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69F5A9-D737-46D6-94D5-513405CE0BD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69F5A9-D737-46D6-94D5-513405CE0BD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69F5A9-D737-46D6-94D5-513405CE0BD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69F5A9-D737-46D6-94D5-513405CE0BD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69F5A9-D737-46D6-94D5-513405CE0BD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FFE5-185C-48EF-ADA1-8850975DC2F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EC526C-5A34-4E76-AF29-84A628D8562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0DEDD4-4292-43C3-8434-701BA6F3A76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DEDD4-4292-43C3-8434-701BA6F3A76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DEDD4-4292-43C3-8434-701BA6F3A76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0DEDD4-4292-43C3-8434-701BA6F3A76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810DEDD4-4292-43C3-8434-701BA6F3A76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DEDD4-4292-43C3-8434-701BA6F3A76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0DEDD4-4292-43C3-8434-701BA6F3A76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0DEDD4-4292-43C3-8434-701BA6F3A76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0DEDD4-4292-43C3-8434-701BA6F3A76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DEDD4-4292-43C3-8434-701BA6F3A76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684835-6EC2-4173-96E9-70CC1E2BF88B}" type="datetimeFigureOut">
              <a:rPr lang="en-US" smtClean="0"/>
              <a:pPr/>
              <a:t>10/27/2011</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810DEDD4-4292-43C3-8434-701BA6F3A76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C684835-6EC2-4173-96E9-70CC1E2BF88B}" type="datetimeFigureOut">
              <a:rPr lang="en-US" smtClean="0"/>
              <a:pPr/>
              <a:t>10/27/2011</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0DEDD4-4292-43C3-8434-701BA6F3A76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hyperlink" Target="http://en.wikipedia.org/wiki/File:Crusaders.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17.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21.xml"/><Relationship Id="rId16"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6.jpeg"/><Relationship Id="rId7"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89.png"/><Relationship Id="rId4" Type="http://schemas.openxmlformats.org/officeDocument/2006/relationships/image" Target="../media/image7.png"/><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733800"/>
            <a:ext cx="8458200" cy="2438400"/>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endParaRPr lang="en-US" cap="small" dirty="0" smtClean="0">
              <a:solidFill>
                <a:schemeClr val="tx1">
                  <a:lumMod val="95000"/>
                  <a:lumOff val="5000"/>
                </a:schemeClr>
              </a:solidFill>
            </a:endParaRPr>
          </a:p>
          <a:p>
            <a:r>
              <a:rPr lang="en-US" cap="small" dirty="0" smtClean="0">
                <a:solidFill>
                  <a:schemeClr val="tx1">
                    <a:lumMod val="95000"/>
                    <a:lumOff val="5000"/>
                  </a:schemeClr>
                </a:solidFill>
              </a:rPr>
              <a:t>Religious </a:t>
            </a:r>
            <a:r>
              <a:rPr lang="en-US" cap="small" dirty="0" smtClean="0">
                <a:solidFill>
                  <a:schemeClr val="tx1">
                    <a:lumMod val="95000"/>
                    <a:lumOff val="5000"/>
                  </a:schemeClr>
                </a:solidFill>
              </a:rPr>
              <a:t>Freedom Discussion Series</a:t>
            </a:r>
          </a:p>
          <a:p>
            <a:r>
              <a:rPr lang="en-US" cap="small" dirty="0" smtClean="0">
                <a:solidFill>
                  <a:schemeClr val="tx1">
                    <a:lumMod val="95000"/>
                    <a:lumOff val="5000"/>
                  </a:schemeClr>
                </a:solidFill>
              </a:rPr>
              <a:t>October 27, 2011</a:t>
            </a:r>
          </a:p>
          <a:p>
            <a:endParaRPr lang="en-US" cap="small" dirty="0" smtClean="0">
              <a:solidFill>
                <a:schemeClr val="tx1">
                  <a:lumMod val="95000"/>
                  <a:lumOff val="5000"/>
                </a:schemeClr>
              </a:solidFill>
            </a:endParaRPr>
          </a:p>
          <a:p>
            <a:r>
              <a:rPr lang="en-US" b="1" cap="small" dirty="0" smtClean="0">
                <a:solidFill>
                  <a:schemeClr val="tx1">
                    <a:lumMod val="95000"/>
                    <a:lumOff val="5000"/>
                  </a:schemeClr>
                </a:solidFill>
              </a:rPr>
              <a:t>Professor </a:t>
            </a:r>
            <a:r>
              <a:rPr lang="en-US" b="1" cap="small" dirty="0">
                <a:solidFill>
                  <a:schemeClr val="tx1">
                    <a:lumMod val="95000"/>
                    <a:lumOff val="5000"/>
                  </a:schemeClr>
                </a:solidFill>
              </a:rPr>
              <a:t>Brett G. Scharffs</a:t>
            </a:r>
            <a:endParaRPr lang="en-US" b="1" dirty="0">
              <a:solidFill>
                <a:schemeClr val="tx1">
                  <a:lumMod val="95000"/>
                  <a:lumOff val="5000"/>
                </a:schemeClr>
              </a:solidFill>
            </a:endParaRPr>
          </a:p>
          <a:p>
            <a:r>
              <a:rPr lang="en-US" b="1" dirty="0" smtClean="0">
                <a:solidFill>
                  <a:schemeClr val="tx1">
                    <a:lumMod val="95000"/>
                    <a:lumOff val="5000"/>
                  </a:schemeClr>
                </a:solidFill>
              </a:rPr>
              <a:t>Part 3</a:t>
            </a:r>
            <a:endParaRPr lang="en-US" dirty="0">
              <a:solidFill>
                <a:schemeClr val="tx1">
                  <a:lumMod val="95000"/>
                  <a:lumOff val="5000"/>
                </a:schemeClr>
              </a:solidFill>
            </a:endParaRPr>
          </a:p>
        </p:txBody>
      </p:sp>
      <p:sp>
        <p:nvSpPr>
          <p:cNvPr id="2" name="Title 1"/>
          <p:cNvSpPr>
            <a:spLocks noGrp="1"/>
          </p:cNvSpPr>
          <p:nvPr>
            <p:ph type="ctrTitle"/>
          </p:nvPr>
        </p:nvSpPr>
        <p:spPr>
          <a:xfrm>
            <a:off x="762000" y="304800"/>
            <a:ext cx="7467600" cy="2209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
            </a:r>
            <a:br>
              <a:rPr lang="en-US" dirty="0" smtClean="0"/>
            </a:br>
            <a:r>
              <a:rPr lang="en-US" cap="small" dirty="0" smtClean="0">
                <a:solidFill>
                  <a:schemeClr val="tx1"/>
                </a:solidFill>
              </a:rPr>
              <a:t>The Role of Judges in Determining the Meaning of Religious Symbols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Non-religious crosses </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438400" y="5867400"/>
            <a:ext cx="6400800"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dirty="0" smtClean="0"/>
              <a:t>Railroad crossings; mathematical symbols</a:t>
            </a:r>
            <a:endParaRPr lang="en-US" sz="2800" dirty="0"/>
          </a:p>
        </p:txBody>
      </p:sp>
      <p:pic>
        <p:nvPicPr>
          <p:cNvPr id="16" name="Picture 2"/>
          <p:cNvPicPr>
            <a:picLocks noChangeAspect="1" noChangeArrowheads="1"/>
          </p:cNvPicPr>
          <p:nvPr/>
        </p:nvPicPr>
        <p:blipFill>
          <a:blip r:embed="rId7" cstate="print"/>
          <a:srcRect/>
          <a:stretch>
            <a:fillRect/>
          </a:stretch>
        </p:blipFill>
        <p:spPr bwMode="auto">
          <a:xfrm>
            <a:off x="2438400" y="1447800"/>
            <a:ext cx="3000375" cy="2943225"/>
          </a:xfrm>
          <a:prstGeom prst="rect">
            <a:avLst/>
          </a:prstGeom>
          <a:noFill/>
          <a:ln w="9525">
            <a:noFill/>
            <a:miter lim="800000"/>
            <a:headEnd/>
            <a:tailEnd/>
          </a:ln>
        </p:spPr>
      </p:pic>
      <p:pic>
        <p:nvPicPr>
          <p:cNvPr id="17" name="Picture 4"/>
          <p:cNvPicPr>
            <a:picLocks noChangeAspect="1" noChangeArrowheads="1"/>
          </p:cNvPicPr>
          <p:nvPr/>
        </p:nvPicPr>
        <p:blipFill>
          <a:blip r:embed="rId8" cstate="print"/>
          <a:srcRect/>
          <a:stretch>
            <a:fillRect/>
          </a:stretch>
        </p:blipFill>
        <p:spPr bwMode="auto">
          <a:xfrm>
            <a:off x="6248400" y="533400"/>
            <a:ext cx="2590800" cy="1924050"/>
          </a:xfrm>
          <a:prstGeom prst="rect">
            <a:avLst/>
          </a:prstGeom>
          <a:noFill/>
          <a:ln w="9525">
            <a:noFill/>
            <a:miter lim="800000"/>
            <a:headEnd/>
            <a:tailEnd/>
          </a:ln>
        </p:spPr>
      </p:pic>
      <p:pic>
        <p:nvPicPr>
          <p:cNvPr id="18" name="Picture 5"/>
          <p:cNvPicPr>
            <a:picLocks noChangeAspect="1" noChangeArrowheads="1"/>
          </p:cNvPicPr>
          <p:nvPr/>
        </p:nvPicPr>
        <p:blipFill>
          <a:blip r:embed="rId9" cstate="print"/>
          <a:srcRect/>
          <a:stretch>
            <a:fillRect/>
          </a:stretch>
        </p:blipFill>
        <p:spPr bwMode="auto">
          <a:xfrm>
            <a:off x="5791200" y="3048000"/>
            <a:ext cx="3091824" cy="245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Hospital Crosses </a:t>
            </a:r>
            <a:endParaRPr lang="en-US" sz="3100" b="1" dirty="0">
              <a:solidFill>
                <a:srgbClr val="001010"/>
              </a:solidFill>
              <a:effectLst>
                <a:outerShdw blurRad="38100" dist="38100" dir="2700000" algn="tl">
                  <a:srgbClr val="C0C0C0"/>
                </a:outerShdw>
              </a:effectLst>
            </a:endParaRPr>
          </a:p>
        </p:txBody>
      </p:sp>
      <p:pic>
        <p:nvPicPr>
          <p:cNvPr id="16" name="Picture 2"/>
          <p:cNvPicPr>
            <a:picLocks noChangeAspect="1" noChangeArrowheads="1"/>
          </p:cNvPicPr>
          <p:nvPr/>
        </p:nvPicPr>
        <p:blipFill>
          <a:blip r:embed="rId7" cstate="print"/>
          <a:srcRect/>
          <a:stretch>
            <a:fillRect/>
          </a:stretch>
        </p:blipFill>
        <p:spPr bwMode="auto">
          <a:xfrm>
            <a:off x="2590800" y="1295400"/>
            <a:ext cx="2670485" cy="1981200"/>
          </a:xfrm>
          <a:prstGeom prst="rect">
            <a:avLst/>
          </a:prstGeom>
          <a:noFill/>
          <a:ln w="9525">
            <a:noFill/>
            <a:miter lim="800000"/>
            <a:headEnd/>
            <a:tailEnd/>
          </a:ln>
        </p:spPr>
      </p:pic>
      <p:pic>
        <p:nvPicPr>
          <p:cNvPr id="17" name="Picture 4"/>
          <p:cNvPicPr>
            <a:picLocks noChangeAspect="1" noChangeArrowheads="1"/>
          </p:cNvPicPr>
          <p:nvPr/>
        </p:nvPicPr>
        <p:blipFill>
          <a:blip r:embed="rId8" cstate="print"/>
          <a:srcRect/>
          <a:stretch>
            <a:fillRect/>
          </a:stretch>
        </p:blipFill>
        <p:spPr bwMode="auto">
          <a:xfrm>
            <a:off x="5638800" y="1524000"/>
            <a:ext cx="2762250" cy="1790700"/>
          </a:xfrm>
          <a:prstGeom prst="rect">
            <a:avLst/>
          </a:prstGeom>
          <a:noFill/>
          <a:ln w="9525">
            <a:noFill/>
            <a:miter lim="800000"/>
            <a:headEnd/>
            <a:tailEnd/>
          </a:ln>
        </p:spPr>
      </p:pic>
      <p:pic>
        <p:nvPicPr>
          <p:cNvPr id="18" name="Picture 3"/>
          <p:cNvPicPr>
            <a:picLocks noChangeAspect="1" noChangeArrowheads="1"/>
          </p:cNvPicPr>
          <p:nvPr/>
        </p:nvPicPr>
        <p:blipFill>
          <a:blip r:embed="rId9" cstate="print"/>
          <a:srcRect/>
          <a:stretch>
            <a:fillRect/>
          </a:stretch>
        </p:blipFill>
        <p:spPr bwMode="auto">
          <a:xfrm>
            <a:off x="2895600" y="3581400"/>
            <a:ext cx="1643062" cy="2688933"/>
          </a:xfrm>
          <a:prstGeom prst="rect">
            <a:avLst/>
          </a:prstGeom>
          <a:noFill/>
          <a:ln w="9525">
            <a:noFill/>
            <a:miter lim="800000"/>
            <a:headEnd/>
            <a:tailEnd/>
          </a:ln>
        </p:spPr>
      </p:pic>
      <p:pic>
        <p:nvPicPr>
          <p:cNvPr id="19" name="Picture 5"/>
          <p:cNvPicPr>
            <a:picLocks noChangeAspect="1" noChangeArrowheads="1"/>
          </p:cNvPicPr>
          <p:nvPr/>
        </p:nvPicPr>
        <p:blipFill>
          <a:blip r:embed="rId10" cstate="print"/>
          <a:srcRect/>
          <a:stretch>
            <a:fillRect/>
          </a:stretch>
        </p:blipFill>
        <p:spPr bwMode="auto">
          <a:xfrm>
            <a:off x="5105400" y="4038600"/>
            <a:ext cx="342900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The Burning Cross </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6096000" y="4419600"/>
            <a:ext cx="2743200" cy="366713"/>
          </a:xfrm>
          <a:prstGeom prst="rect">
            <a:avLst/>
          </a:prstGeom>
          <a:solidFill>
            <a:schemeClr val="bg1"/>
          </a:solidFill>
          <a:ln w="9525">
            <a:noFill/>
            <a:miter lim="800000"/>
            <a:headEnd/>
            <a:tailEnd/>
          </a:ln>
          <a:effectLst/>
        </p:spPr>
        <p:txBody>
          <a:bodyPr>
            <a:spAutoFit/>
          </a:bodyPr>
          <a:lstStyle/>
          <a:p>
            <a:pPr>
              <a:spcBef>
                <a:spcPct val="50000"/>
              </a:spcBef>
            </a:pPr>
            <a:endParaRPr lang="en-US" dirty="0"/>
          </a:p>
        </p:txBody>
      </p:sp>
      <p:pic>
        <p:nvPicPr>
          <p:cNvPr id="16" name="Picture 6"/>
          <p:cNvPicPr>
            <a:picLocks noChangeAspect="1" noChangeArrowheads="1"/>
          </p:cNvPicPr>
          <p:nvPr/>
        </p:nvPicPr>
        <p:blipFill>
          <a:blip r:embed="rId7" cstate="print"/>
          <a:srcRect/>
          <a:stretch>
            <a:fillRect/>
          </a:stretch>
        </p:blipFill>
        <p:spPr bwMode="auto">
          <a:xfrm>
            <a:off x="2286000" y="1219200"/>
            <a:ext cx="3382537" cy="2133600"/>
          </a:xfrm>
          <a:prstGeom prst="rect">
            <a:avLst/>
          </a:prstGeom>
          <a:noFill/>
          <a:ln w="9525">
            <a:noFill/>
            <a:miter lim="800000"/>
            <a:headEnd/>
            <a:tailEnd/>
          </a:ln>
        </p:spPr>
      </p:pic>
      <p:pic>
        <p:nvPicPr>
          <p:cNvPr id="17" name="Picture 4"/>
          <p:cNvPicPr>
            <a:picLocks noChangeAspect="1" noChangeArrowheads="1"/>
          </p:cNvPicPr>
          <p:nvPr/>
        </p:nvPicPr>
        <p:blipFill>
          <a:blip r:embed="rId8" cstate="print"/>
          <a:srcRect/>
          <a:stretch>
            <a:fillRect/>
          </a:stretch>
        </p:blipFill>
        <p:spPr bwMode="auto">
          <a:xfrm>
            <a:off x="5410200" y="3505200"/>
            <a:ext cx="3486150" cy="310515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srcRect/>
          <a:stretch>
            <a:fillRect/>
          </a:stretch>
        </p:blipFill>
        <p:spPr bwMode="auto">
          <a:xfrm>
            <a:off x="6248400" y="152400"/>
            <a:ext cx="2667000" cy="3200400"/>
          </a:xfrm>
          <a:prstGeom prst="rect">
            <a:avLst/>
          </a:prstGeom>
          <a:noFill/>
          <a:ln w="9525">
            <a:noFill/>
            <a:miter lim="800000"/>
            <a:headEnd/>
            <a:tailEnd/>
          </a:ln>
        </p:spPr>
      </p:pic>
      <p:pic>
        <p:nvPicPr>
          <p:cNvPr id="19" name="Picture 5"/>
          <p:cNvPicPr>
            <a:picLocks noChangeAspect="1" noChangeArrowheads="1"/>
          </p:cNvPicPr>
          <p:nvPr/>
        </p:nvPicPr>
        <p:blipFill>
          <a:blip r:embed="rId10" cstate="print"/>
          <a:srcRect/>
          <a:stretch>
            <a:fillRect/>
          </a:stretch>
        </p:blipFill>
        <p:spPr bwMode="auto">
          <a:xfrm>
            <a:off x="3124200" y="3962400"/>
            <a:ext cx="147637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Crusader’s Cross </a:t>
            </a:r>
            <a:endParaRPr lang="en-US" sz="3100" b="1" dirty="0">
              <a:solidFill>
                <a:srgbClr val="001010"/>
              </a:solidFill>
              <a:effectLst>
                <a:outerShdw blurRad="38100" dist="38100" dir="2700000" algn="tl">
                  <a:srgbClr val="C0C0C0"/>
                </a:outerShdw>
              </a:effectLst>
            </a:endParaRPr>
          </a:p>
        </p:txBody>
      </p:sp>
      <p:pic>
        <p:nvPicPr>
          <p:cNvPr id="16" name="Picture 4"/>
          <p:cNvPicPr>
            <a:picLocks noChangeAspect="1" noChangeArrowheads="1"/>
          </p:cNvPicPr>
          <p:nvPr/>
        </p:nvPicPr>
        <p:blipFill>
          <a:blip r:embed="rId7" cstate="print"/>
          <a:srcRect/>
          <a:stretch>
            <a:fillRect/>
          </a:stretch>
        </p:blipFill>
        <p:spPr bwMode="auto">
          <a:xfrm>
            <a:off x="2438400" y="1295400"/>
            <a:ext cx="2095500" cy="2095500"/>
          </a:xfrm>
          <a:prstGeom prst="rect">
            <a:avLst/>
          </a:prstGeom>
          <a:noFill/>
          <a:ln w="9525">
            <a:noFill/>
            <a:miter lim="800000"/>
            <a:headEnd/>
            <a:tailEnd/>
          </a:ln>
        </p:spPr>
      </p:pic>
      <p:pic>
        <p:nvPicPr>
          <p:cNvPr id="17" name="Picture 8"/>
          <p:cNvPicPr>
            <a:picLocks noChangeAspect="1" noChangeArrowheads="1"/>
          </p:cNvPicPr>
          <p:nvPr/>
        </p:nvPicPr>
        <p:blipFill>
          <a:blip r:embed="rId8" cstate="print"/>
          <a:srcRect/>
          <a:stretch>
            <a:fillRect/>
          </a:stretch>
        </p:blipFill>
        <p:spPr bwMode="auto">
          <a:xfrm>
            <a:off x="6705600" y="381000"/>
            <a:ext cx="2008291" cy="2438400"/>
          </a:xfrm>
          <a:prstGeom prst="rect">
            <a:avLst/>
          </a:prstGeom>
          <a:noFill/>
          <a:ln w="9525">
            <a:noFill/>
            <a:miter lim="800000"/>
            <a:headEnd/>
            <a:tailEnd/>
          </a:ln>
        </p:spPr>
      </p:pic>
      <p:pic>
        <p:nvPicPr>
          <p:cNvPr id="18" name="Picture 10" descr="http://upload.wikimedia.org/wikipedia/en/8/85/Crusaders.png">
            <a:hlinkClick r:id="rId9"/>
          </p:cNvPr>
          <p:cNvPicPr>
            <a:picLocks noChangeAspect="1" noChangeArrowheads="1"/>
          </p:cNvPicPr>
          <p:nvPr/>
        </p:nvPicPr>
        <p:blipFill>
          <a:blip r:embed="rId10" cstate="print"/>
          <a:srcRect/>
          <a:stretch>
            <a:fillRect/>
          </a:stretch>
        </p:blipFill>
        <p:spPr bwMode="auto">
          <a:xfrm>
            <a:off x="6858000" y="4419600"/>
            <a:ext cx="2028825" cy="2019300"/>
          </a:xfrm>
          <a:prstGeom prst="rect">
            <a:avLst/>
          </a:prstGeom>
          <a:noFill/>
        </p:spPr>
      </p:pic>
      <p:pic>
        <p:nvPicPr>
          <p:cNvPr id="19" name="Picture 5"/>
          <p:cNvPicPr>
            <a:picLocks noChangeAspect="1" noChangeArrowheads="1"/>
          </p:cNvPicPr>
          <p:nvPr/>
        </p:nvPicPr>
        <p:blipFill>
          <a:blip r:embed="rId11" cstate="print"/>
          <a:srcRect/>
          <a:stretch>
            <a:fillRect/>
          </a:stretch>
        </p:blipFill>
        <p:spPr bwMode="auto">
          <a:xfrm>
            <a:off x="4953000" y="2133600"/>
            <a:ext cx="2095500" cy="1400175"/>
          </a:xfrm>
          <a:prstGeom prst="rect">
            <a:avLst/>
          </a:prstGeom>
          <a:noFill/>
          <a:ln w="9525">
            <a:noFill/>
            <a:miter lim="800000"/>
            <a:headEnd/>
            <a:tailEnd/>
          </a:ln>
        </p:spPr>
      </p:pic>
      <p:sp>
        <p:nvSpPr>
          <p:cNvPr id="20" name="Rectangle 19"/>
          <p:cNvSpPr/>
          <p:nvPr/>
        </p:nvSpPr>
        <p:spPr>
          <a:xfrm>
            <a:off x="2209800" y="3657600"/>
            <a:ext cx="4572000" cy="2862322"/>
          </a:xfrm>
          <a:prstGeom prst="rect">
            <a:avLst/>
          </a:prstGeom>
        </p:spPr>
        <p:txBody>
          <a:bodyPr wrap="square">
            <a:spAutoFit/>
          </a:bodyPr>
          <a:lstStyle/>
          <a:p>
            <a:pPr lvl="0" fontAlgn="base">
              <a:spcBef>
                <a:spcPct val="0"/>
              </a:spcBef>
              <a:spcAft>
                <a:spcPct val="0"/>
              </a:spcAft>
            </a:pPr>
            <a:r>
              <a:rPr lang="en-US" dirty="0" smtClean="0">
                <a:latin typeface="Calibri" pitchFamily="34" charset="0"/>
                <a:cs typeface="Arial" pitchFamily="34" charset="0"/>
              </a:rPr>
              <a:t>The </a:t>
            </a:r>
            <a:r>
              <a:rPr lang="en-US" b="1" dirty="0" smtClean="0">
                <a:latin typeface="Calibri" pitchFamily="34" charset="0"/>
                <a:cs typeface="Arial" pitchFamily="34" charset="0"/>
              </a:rPr>
              <a:t>Jerusalem cross</a:t>
            </a:r>
            <a:r>
              <a:rPr lang="en-US" dirty="0" smtClean="0">
                <a:latin typeface="Calibri" pitchFamily="34" charset="0"/>
                <a:cs typeface="Arial" pitchFamily="34" charset="0"/>
              </a:rPr>
              <a:t>, also known as </a:t>
            </a:r>
            <a:r>
              <a:rPr lang="en-US" b="1" dirty="0" smtClean="0">
                <a:latin typeface="Calibri" pitchFamily="34" charset="0"/>
                <a:cs typeface="Arial" pitchFamily="34" charset="0"/>
              </a:rPr>
              <a:t>Crusaders' cross</a:t>
            </a:r>
            <a:r>
              <a:rPr lang="en-US" dirty="0" smtClean="0">
                <a:latin typeface="Calibri" pitchFamily="34" charset="0"/>
                <a:cs typeface="Arial" pitchFamily="34" charset="0"/>
              </a:rPr>
              <a:t>, is a heraldic cross or Christian symbol consisting of a large Greek cross surrounded by four smaller Greek crosses, one in each quadrant.</a:t>
            </a:r>
          </a:p>
          <a:p>
            <a:pPr lvl="0" eaLnBrk="0" fontAlgn="base" hangingPunct="0">
              <a:spcBef>
                <a:spcPct val="0"/>
              </a:spcBef>
              <a:spcAft>
                <a:spcPct val="0"/>
              </a:spcAft>
            </a:pPr>
            <a:r>
              <a:rPr lang="en-US" dirty="0" smtClean="0">
                <a:latin typeface="Calibri" pitchFamily="34" charset="0"/>
                <a:cs typeface="Arial" pitchFamily="34" charset="0"/>
              </a:rPr>
              <a:t>The simpler form of the cross is known as the "Crusaders' Cross", because it was on the papal banner given to the Crusaders by Pope Urban II for the First Crusade, and became a symbol of the Latin Kingdom of Jerusalem.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Logos - ICLRS letterhead.png"/>
          <p:cNvPicPr>
            <a:picLocks noChangeAspect="1"/>
          </p:cNvPicPr>
          <p:nvPr/>
        </p:nvPicPr>
        <p:blipFill>
          <a:blip r:embed="rId3" cstate="print"/>
          <a:srcRect/>
          <a:stretch>
            <a:fillRect/>
          </a:stretch>
        </p:blipFill>
        <p:spPr bwMode="auto">
          <a:xfrm>
            <a:off x="381000" y="228600"/>
            <a:ext cx="1447800"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Crosses on Shields </a:t>
            </a:r>
            <a:endParaRPr lang="en-US" sz="3100" b="1" dirty="0">
              <a:solidFill>
                <a:srgbClr val="001010"/>
              </a:solidFill>
              <a:effectLst>
                <a:outerShdw blurRad="38100" dist="38100" dir="2700000" algn="tl">
                  <a:srgbClr val="C0C0C0"/>
                </a:outerShdw>
              </a:effectLst>
            </a:endParaRPr>
          </a:p>
        </p:txBody>
      </p:sp>
      <p:pic>
        <p:nvPicPr>
          <p:cNvPr id="16" name="Picture 2"/>
          <p:cNvPicPr>
            <a:picLocks noChangeAspect="1" noChangeArrowheads="1"/>
          </p:cNvPicPr>
          <p:nvPr/>
        </p:nvPicPr>
        <p:blipFill>
          <a:blip r:embed="rId4" cstate="print"/>
          <a:srcRect/>
          <a:stretch>
            <a:fillRect/>
          </a:stretch>
        </p:blipFill>
        <p:spPr bwMode="auto">
          <a:xfrm>
            <a:off x="457200" y="2362200"/>
            <a:ext cx="4267200" cy="3695700"/>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srcRect/>
          <a:stretch>
            <a:fillRect/>
          </a:stretch>
        </p:blipFill>
        <p:spPr bwMode="auto">
          <a:xfrm>
            <a:off x="6019800" y="4648200"/>
            <a:ext cx="2133600" cy="1781556"/>
          </a:xfrm>
          <a:prstGeom prst="rect">
            <a:avLst/>
          </a:prstGeom>
          <a:noFill/>
          <a:ln w="9525">
            <a:noFill/>
            <a:miter lim="800000"/>
            <a:headEnd/>
            <a:tailEnd/>
          </a:ln>
        </p:spPr>
      </p:pic>
      <p:pic>
        <p:nvPicPr>
          <p:cNvPr id="18" name="Picture 3"/>
          <p:cNvPicPr>
            <a:picLocks noChangeAspect="1" noChangeArrowheads="1"/>
          </p:cNvPicPr>
          <p:nvPr/>
        </p:nvPicPr>
        <p:blipFill>
          <a:blip r:embed="rId6" cstate="print"/>
          <a:srcRect/>
          <a:stretch>
            <a:fillRect/>
          </a:stretch>
        </p:blipFill>
        <p:spPr bwMode="auto">
          <a:xfrm>
            <a:off x="4953000" y="1219200"/>
            <a:ext cx="3684974"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Logos - ICLRS letterhead.png"/>
          <p:cNvPicPr>
            <a:picLocks noChangeAspect="1"/>
          </p:cNvPicPr>
          <p:nvPr/>
        </p:nvPicPr>
        <p:blipFill>
          <a:blip r:embed="rId3" cstate="print"/>
          <a:srcRect/>
          <a:stretch>
            <a:fillRect/>
          </a:stretch>
        </p:blipFill>
        <p:spPr bwMode="auto">
          <a:xfrm>
            <a:off x="381000" y="228600"/>
            <a:ext cx="1447800"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Soccer Crosses </a:t>
            </a:r>
            <a:endParaRPr lang="en-US" sz="3100" b="1" dirty="0">
              <a:solidFill>
                <a:srgbClr val="001010"/>
              </a:solidFill>
              <a:effectLst>
                <a:outerShdw blurRad="38100" dist="38100" dir="2700000" algn="tl">
                  <a:srgbClr val="C0C0C0"/>
                </a:outerShdw>
              </a:effectLst>
            </a:endParaRPr>
          </a:p>
        </p:txBody>
      </p:sp>
      <p:pic>
        <p:nvPicPr>
          <p:cNvPr id="17" name="Picture 2"/>
          <p:cNvPicPr>
            <a:picLocks noChangeAspect="1" noChangeArrowheads="1"/>
          </p:cNvPicPr>
          <p:nvPr/>
        </p:nvPicPr>
        <p:blipFill>
          <a:blip r:embed="rId4" cstate="print"/>
          <a:srcRect/>
          <a:stretch>
            <a:fillRect/>
          </a:stretch>
        </p:blipFill>
        <p:spPr bwMode="auto">
          <a:xfrm>
            <a:off x="228600" y="1828800"/>
            <a:ext cx="1752600" cy="1752600"/>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srcRect/>
          <a:stretch>
            <a:fillRect/>
          </a:stretch>
        </p:blipFill>
        <p:spPr bwMode="auto">
          <a:xfrm>
            <a:off x="228600" y="3657600"/>
            <a:ext cx="1752600" cy="1371600"/>
          </a:xfrm>
          <a:prstGeom prst="rect">
            <a:avLst/>
          </a:prstGeom>
          <a:noFill/>
          <a:ln w="9525">
            <a:noFill/>
            <a:miter lim="800000"/>
            <a:headEnd/>
            <a:tailEnd/>
          </a:ln>
        </p:spPr>
      </p:pic>
      <p:pic>
        <p:nvPicPr>
          <p:cNvPr id="19" name="Picture 5"/>
          <p:cNvPicPr>
            <a:picLocks noChangeAspect="1" noChangeArrowheads="1"/>
          </p:cNvPicPr>
          <p:nvPr/>
        </p:nvPicPr>
        <p:blipFill>
          <a:blip r:embed="rId6" cstate="print"/>
          <a:srcRect/>
          <a:stretch>
            <a:fillRect/>
          </a:stretch>
        </p:blipFill>
        <p:spPr bwMode="auto">
          <a:xfrm>
            <a:off x="228600" y="5105400"/>
            <a:ext cx="1752600" cy="1752600"/>
          </a:xfrm>
          <a:prstGeom prst="rect">
            <a:avLst/>
          </a:prstGeom>
          <a:noFill/>
          <a:ln w="9525">
            <a:noFill/>
            <a:miter lim="800000"/>
            <a:headEnd/>
            <a:tailEnd/>
          </a:ln>
        </p:spPr>
      </p:pic>
      <p:pic>
        <p:nvPicPr>
          <p:cNvPr id="20" name="Picture 3"/>
          <p:cNvPicPr>
            <a:picLocks noChangeAspect="1" noChangeArrowheads="1"/>
          </p:cNvPicPr>
          <p:nvPr/>
        </p:nvPicPr>
        <p:blipFill>
          <a:blip r:embed="rId7" cstate="print"/>
          <a:srcRect/>
          <a:stretch>
            <a:fillRect/>
          </a:stretch>
        </p:blipFill>
        <p:spPr bwMode="auto">
          <a:xfrm>
            <a:off x="2743200" y="1219200"/>
            <a:ext cx="2095500" cy="2677583"/>
          </a:xfrm>
          <a:prstGeom prst="rect">
            <a:avLst/>
          </a:prstGeom>
          <a:noFill/>
          <a:ln w="9525">
            <a:noFill/>
            <a:miter lim="800000"/>
            <a:headEnd/>
            <a:tailEnd/>
          </a:ln>
        </p:spPr>
      </p:pic>
      <p:pic>
        <p:nvPicPr>
          <p:cNvPr id="21" name="Picture 7"/>
          <p:cNvPicPr>
            <a:picLocks noChangeAspect="1" noChangeArrowheads="1"/>
          </p:cNvPicPr>
          <p:nvPr/>
        </p:nvPicPr>
        <p:blipFill>
          <a:blip r:embed="rId8" cstate="print"/>
          <a:srcRect/>
          <a:stretch>
            <a:fillRect/>
          </a:stretch>
        </p:blipFill>
        <p:spPr bwMode="auto">
          <a:xfrm>
            <a:off x="7162800" y="304800"/>
            <a:ext cx="1524000" cy="2667000"/>
          </a:xfrm>
          <a:prstGeom prst="rect">
            <a:avLst/>
          </a:prstGeom>
          <a:noFill/>
          <a:ln w="9525">
            <a:noFill/>
            <a:miter lim="800000"/>
            <a:headEnd/>
            <a:tailEnd/>
          </a:ln>
        </p:spPr>
      </p:pic>
      <p:pic>
        <p:nvPicPr>
          <p:cNvPr id="22" name="Picture 3"/>
          <p:cNvPicPr>
            <a:picLocks noChangeAspect="1" noChangeArrowheads="1"/>
          </p:cNvPicPr>
          <p:nvPr/>
        </p:nvPicPr>
        <p:blipFill>
          <a:blip r:embed="rId9" cstate="print"/>
          <a:srcRect/>
          <a:stretch>
            <a:fillRect/>
          </a:stretch>
        </p:blipFill>
        <p:spPr bwMode="auto">
          <a:xfrm>
            <a:off x="5181600" y="2590800"/>
            <a:ext cx="3072855" cy="2057400"/>
          </a:xfrm>
          <a:prstGeom prst="rect">
            <a:avLst/>
          </a:prstGeom>
          <a:noFill/>
          <a:ln w="9525">
            <a:noFill/>
            <a:miter lim="800000"/>
            <a:headEnd/>
            <a:tailEnd/>
          </a:ln>
        </p:spPr>
      </p:pic>
      <p:sp>
        <p:nvSpPr>
          <p:cNvPr id="23" name="Rectangle 22"/>
          <p:cNvSpPr/>
          <p:nvPr/>
        </p:nvSpPr>
        <p:spPr>
          <a:xfrm>
            <a:off x="5181600" y="4800600"/>
            <a:ext cx="3962400" cy="1200329"/>
          </a:xfrm>
          <a:prstGeom prst="rect">
            <a:avLst/>
          </a:prstGeom>
        </p:spPr>
        <p:txBody>
          <a:bodyPr wrap="square">
            <a:spAutoFit/>
          </a:bodyPr>
          <a:lstStyle/>
          <a:p>
            <a:r>
              <a:rPr lang="en-US" dirty="0" smtClean="0"/>
              <a:t>The </a:t>
            </a:r>
            <a:r>
              <a:rPr lang="en-US" b="1" dirty="0" smtClean="0"/>
              <a:t>Crusaders</a:t>
            </a:r>
            <a:r>
              <a:rPr lang="en-US" dirty="0" smtClean="0"/>
              <a:t> (formerly the </a:t>
            </a:r>
            <a:r>
              <a:rPr lang="en-US" b="1" dirty="0" smtClean="0"/>
              <a:t>Canterbury Crusaders</a:t>
            </a:r>
            <a:r>
              <a:rPr lang="en-US" dirty="0" smtClean="0"/>
              <a:t>) are a New Zealand professional Rugby union team based in Christchurch that competes in the  Super Rugby competition</a:t>
            </a:r>
            <a:endParaRPr lang="en-US" dirty="0"/>
          </a:p>
        </p:txBody>
      </p:sp>
      <p:pic>
        <p:nvPicPr>
          <p:cNvPr id="25" name="Picture 2"/>
          <p:cNvPicPr>
            <a:picLocks noChangeAspect="1" noChangeArrowheads="1"/>
          </p:cNvPicPr>
          <p:nvPr/>
        </p:nvPicPr>
        <p:blipFill>
          <a:blip r:embed="rId10" cstate="print"/>
          <a:srcRect/>
          <a:stretch>
            <a:fillRect/>
          </a:stretch>
        </p:blipFill>
        <p:spPr bwMode="auto">
          <a:xfrm>
            <a:off x="2819400" y="3733800"/>
            <a:ext cx="1238250" cy="1238250"/>
          </a:xfrm>
          <a:prstGeom prst="rect">
            <a:avLst/>
          </a:prstGeom>
          <a:noFill/>
          <a:ln w="9525">
            <a:noFill/>
            <a:miter lim="800000"/>
            <a:headEnd/>
            <a:tailEnd/>
          </a:ln>
        </p:spPr>
      </p:pic>
      <p:sp>
        <p:nvSpPr>
          <p:cNvPr id="26" name="Rectangle 25"/>
          <p:cNvSpPr/>
          <p:nvPr/>
        </p:nvSpPr>
        <p:spPr>
          <a:xfrm>
            <a:off x="2362200" y="5029200"/>
            <a:ext cx="2438400" cy="1477328"/>
          </a:xfrm>
          <a:prstGeom prst="rect">
            <a:avLst/>
          </a:prstGeom>
        </p:spPr>
        <p:txBody>
          <a:bodyPr wrap="square">
            <a:spAutoFit/>
          </a:bodyPr>
          <a:lstStyle/>
          <a:p>
            <a:r>
              <a:rPr lang="en-US" b="1" dirty="0" smtClean="0"/>
              <a:t>Crusaders Football Club</a:t>
            </a:r>
            <a:r>
              <a:rPr lang="en-US" dirty="0" smtClean="0"/>
              <a:t> is a semi-professional, Northern Irish football club, playing in the  IFA Partnership.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Logos - ICLRS letterhead.png"/>
          <p:cNvPicPr>
            <a:picLocks noChangeAspect="1"/>
          </p:cNvPicPr>
          <p:nvPr/>
        </p:nvPicPr>
        <p:blipFill>
          <a:blip r:embed="rId3" cstate="print"/>
          <a:srcRect/>
          <a:stretch>
            <a:fillRect/>
          </a:stretch>
        </p:blipFill>
        <p:spPr bwMode="auto">
          <a:xfrm>
            <a:off x="381000" y="228600"/>
            <a:ext cx="1447800"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Soccer Crosses </a:t>
            </a:r>
            <a:endParaRPr lang="en-US" sz="3100" b="1" dirty="0">
              <a:solidFill>
                <a:srgbClr val="001010"/>
              </a:solidFill>
              <a:effectLst>
                <a:outerShdw blurRad="38100" dist="38100" dir="2700000" algn="tl">
                  <a:srgbClr val="C0C0C0"/>
                </a:outerShdw>
              </a:effectLst>
            </a:endParaRPr>
          </a:p>
        </p:txBody>
      </p:sp>
      <p:pic>
        <p:nvPicPr>
          <p:cNvPr id="16" name="Picture 8"/>
          <p:cNvPicPr>
            <a:picLocks noChangeAspect="1" noChangeArrowheads="1"/>
          </p:cNvPicPr>
          <p:nvPr/>
        </p:nvPicPr>
        <p:blipFill>
          <a:blip r:embed="rId4" cstate="print"/>
          <a:srcRect/>
          <a:stretch>
            <a:fillRect/>
          </a:stretch>
        </p:blipFill>
        <p:spPr bwMode="auto">
          <a:xfrm>
            <a:off x="5638800" y="609600"/>
            <a:ext cx="2438400" cy="2667000"/>
          </a:xfrm>
          <a:prstGeom prst="rect">
            <a:avLst/>
          </a:prstGeom>
          <a:noFill/>
          <a:ln w="9525">
            <a:noFill/>
            <a:miter lim="800000"/>
            <a:headEnd/>
            <a:tailEnd/>
          </a:ln>
        </p:spPr>
      </p:pic>
      <p:sp>
        <p:nvSpPr>
          <p:cNvPr id="13" name="Rectangle 12"/>
          <p:cNvSpPr/>
          <p:nvPr/>
        </p:nvSpPr>
        <p:spPr>
          <a:xfrm>
            <a:off x="2286000" y="3581400"/>
            <a:ext cx="6553200" cy="1938992"/>
          </a:xfrm>
          <a:prstGeom prst="rect">
            <a:avLst/>
          </a:prstGeom>
        </p:spPr>
        <p:txBody>
          <a:bodyPr wrap="square">
            <a:spAutoFit/>
          </a:bodyPr>
          <a:lstStyle/>
          <a:p>
            <a:r>
              <a:rPr lang="en-US" sz="2400" dirty="0" smtClean="0"/>
              <a:t>A Turkish lawyer sued Italian soccer giants Inter Milan for “offending Muslim sensibilities” with their current centenary shirt, on the grounds that it is a symbols of the crusades and the “bloody days of the past.” The red cross has been the symbol of Milan for hundreds of years.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Sovereign Flags with Crosses</a:t>
            </a:r>
            <a:endParaRPr lang="en-US" dirty="0"/>
          </a:p>
        </p:txBody>
      </p:sp>
      <p:pic>
        <p:nvPicPr>
          <p:cNvPr id="27703" name="Picture 55"/>
          <p:cNvPicPr>
            <a:picLocks noChangeAspect="1" noChangeArrowheads="1"/>
          </p:cNvPicPr>
          <p:nvPr/>
        </p:nvPicPr>
        <p:blipFill>
          <a:blip r:embed="rId3" cstate="print"/>
          <a:srcRect/>
          <a:stretch>
            <a:fillRect/>
          </a:stretch>
        </p:blipFill>
        <p:spPr bwMode="auto">
          <a:xfrm>
            <a:off x="381000" y="1371600"/>
            <a:ext cx="1143000" cy="762000"/>
          </a:xfrm>
          <a:prstGeom prst="rect">
            <a:avLst/>
          </a:prstGeom>
          <a:noFill/>
          <a:ln w="9525">
            <a:noFill/>
            <a:miter lim="800000"/>
            <a:headEnd/>
            <a:tailEnd/>
          </a:ln>
        </p:spPr>
      </p:pic>
      <p:pic>
        <p:nvPicPr>
          <p:cNvPr id="27704" name="Picture 56"/>
          <p:cNvPicPr>
            <a:picLocks noChangeAspect="1" noChangeArrowheads="1"/>
          </p:cNvPicPr>
          <p:nvPr/>
        </p:nvPicPr>
        <p:blipFill>
          <a:blip r:embed="rId4" cstate="print"/>
          <a:srcRect/>
          <a:stretch>
            <a:fillRect/>
          </a:stretch>
        </p:blipFill>
        <p:spPr bwMode="auto">
          <a:xfrm>
            <a:off x="457200" y="2971800"/>
            <a:ext cx="1143000" cy="685800"/>
          </a:xfrm>
          <a:prstGeom prst="rect">
            <a:avLst/>
          </a:prstGeom>
          <a:noFill/>
          <a:ln w="9525">
            <a:noFill/>
            <a:miter lim="800000"/>
            <a:headEnd/>
            <a:tailEnd/>
          </a:ln>
        </p:spPr>
      </p:pic>
      <p:pic>
        <p:nvPicPr>
          <p:cNvPr id="27705" name="Picture 57"/>
          <p:cNvPicPr>
            <a:picLocks noChangeAspect="1" noChangeArrowheads="1"/>
          </p:cNvPicPr>
          <p:nvPr/>
        </p:nvPicPr>
        <p:blipFill>
          <a:blip r:embed="rId5" cstate="print"/>
          <a:srcRect/>
          <a:stretch>
            <a:fillRect/>
          </a:stretch>
        </p:blipFill>
        <p:spPr bwMode="auto">
          <a:xfrm>
            <a:off x="533400" y="4191000"/>
            <a:ext cx="1143000" cy="866775"/>
          </a:xfrm>
          <a:prstGeom prst="rect">
            <a:avLst/>
          </a:prstGeom>
          <a:noFill/>
          <a:ln w="9525">
            <a:noFill/>
            <a:miter lim="800000"/>
            <a:headEnd/>
            <a:tailEnd/>
          </a:ln>
        </p:spPr>
      </p:pic>
      <p:pic>
        <p:nvPicPr>
          <p:cNvPr id="27706" name="Picture 58"/>
          <p:cNvPicPr>
            <a:picLocks noChangeAspect="1" noChangeArrowheads="1"/>
          </p:cNvPicPr>
          <p:nvPr/>
        </p:nvPicPr>
        <p:blipFill>
          <a:blip r:embed="rId6" cstate="print"/>
          <a:srcRect/>
          <a:stretch>
            <a:fillRect/>
          </a:stretch>
        </p:blipFill>
        <p:spPr bwMode="auto">
          <a:xfrm>
            <a:off x="685800" y="5562600"/>
            <a:ext cx="1143000" cy="571500"/>
          </a:xfrm>
          <a:prstGeom prst="rect">
            <a:avLst/>
          </a:prstGeom>
          <a:noFill/>
          <a:ln w="9525">
            <a:noFill/>
            <a:miter lim="800000"/>
            <a:headEnd/>
            <a:tailEnd/>
          </a:ln>
        </p:spPr>
      </p:pic>
      <p:pic>
        <p:nvPicPr>
          <p:cNvPr id="27707" name="Picture 59"/>
          <p:cNvPicPr>
            <a:picLocks noChangeAspect="1" noChangeArrowheads="1"/>
          </p:cNvPicPr>
          <p:nvPr/>
        </p:nvPicPr>
        <p:blipFill>
          <a:blip r:embed="rId7" cstate="print"/>
          <a:srcRect/>
          <a:stretch>
            <a:fillRect/>
          </a:stretch>
        </p:blipFill>
        <p:spPr bwMode="auto">
          <a:xfrm>
            <a:off x="7239000" y="1447800"/>
            <a:ext cx="1143000" cy="714375"/>
          </a:xfrm>
          <a:prstGeom prst="rect">
            <a:avLst/>
          </a:prstGeom>
          <a:noFill/>
          <a:ln w="9525">
            <a:noFill/>
            <a:miter lim="800000"/>
            <a:headEnd/>
            <a:tailEnd/>
          </a:ln>
        </p:spPr>
      </p:pic>
      <p:pic>
        <p:nvPicPr>
          <p:cNvPr id="27708" name="Picture 60"/>
          <p:cNvPicPr>
            <a:picLocks noChangeAspect="1" noChangeArrowheads="1"/>
          </p:cNvPicPr>
          <p:nvPr/>
        </p:nvPicPr>
        <p:blipFill>
          <a:blip r:embed="rId8" cstate="print"/>
          <a:srcRect/>
          <a:stretch>
            <a:fillRect/>
          </a:stretch>
        </p:blipFill>
        <p:spPr bwMode="auto">
          <a:xfrm>
            <a:off x="1905000" y="1371600"/>
            <a:ext cx="1295400" cy="838200"/>
          </a:xfrm>
          <a:prstGeom prst="rect">
            <a:avLst/>
          </a:prstGeom>
          <a:noFill/>
          <a:ln w="9525">
            <a:noFill/>
            <a:miter lim="800000"/>
            <a:headEnd/>
            <a:tailEnd/>
          </a:ln>
        </p:spPr>
      </p:pic>
      <p:pic>
        <p:nvPicPr>
          <p:cNvPr id="27709" name="Picture 61"/>
          <p:cNvPicPr>
            <a:picLocks noChangeAspect="1" noChangeArrowheads="1"/>
          </p:cNvPicPr>
          <p:nvPr/>
        </p:nvPicPr>
        <p:blipFill>
          <a:blip r:embed="rId9" cstate="print"/>
          <a:srcRect/>
          <a:stretch>
            <a:fillRect/>
          </a:stretch>
        </p:blipFill>
        <p:spPr bwMode="auto">
          <a:xfrm>
            <a:off x="2057400" y="2971800"/>
            <a:ext cx="1143000" cy="762000"/>
          </a:xfrm>
          <a:prstGeom prst="rect">
            <a:avLst/>
          </a:prstGeom>
          <a:noFill/>
          <a:ln w="9525">
            <a:noFill/>
            <a:miter lim="800000"/>
            <a:headEnd/>
            <a:tailEnd/>
          </a:ln>
        </p:spPr>
      </p:pic>
      <p:pic>
        <p:nvPicPr>
          <p:cNvPr id="27710" name="Picture 62"/>
          <p:cNvPicPr>
            <a:picLocks noChangeAspect="1" noChangeArrowheads="1"/>
          </p:cNvPicPr>
          <p:nvPr/>
        </p:nvPicPr>
        <p:blipFill>
          <a:blip r:embed="rId10" cstate="print"/>
          <a:srcRect/>
          <a:stretch>
            <a:fillRect/>
          </a:stretch>
        </p:blipFill>
        <p:spPr bwMode="auto">
          <a:xfrm>
            <a:off x="2133600" y="4191000"/>
            <a:ext cx="1143000" cy="819150"/>
          </a:xfrm>
          <a:prstGeom prst="rect">
            <a:avLst/>
          </a:prstGeom>
          <a:noFill/>
          <a:ln w="9525">
            <a:noFill/>
            <a:miter lim="800000"/>
            <a:headEnd/>
            <a:tailEnd/>
          </a:ln>
        </p:spPr>
      </p:pic>
      <p:pic>
        <p:nvPicPr>
          <p:cNvPr id="27711" name="Picture 63"/>
          <p:cNvPicPr>
            <a:picLocks noChangeAspect="1" noChangeArrowheads="1"/>
          </p:cNvPicPr>
          <p:nvPr/>
        </p:nvPicPr>
        <p:blipFill>
          <a:blip r:embed="rId11" cstate="print"/>
          <a:srcRect/>
          <a:stretch>
            <a:fillRect/>
          </a:stretch>
        </p:blipFill>
        <p:spPr bwMode="auto">
          <a:xfrm>
            <a:off x="2133600" y="5562600"/>
            <a:ext cx="1143000" cy="571500"/>
          </a:xfrm>
          <a:prstGeom prst="rect">
            <a:avLst/>
          </a:prstGeom>
          <a:noFill/>
          <a:ln w="9525">
            <a:noFill/>
            <a:miter lim="800000"/>
            <a:headEnd/>
            <a:tailEnd/>
          </a:ln>
        </p:spPr>
      </p:pic>
      <p:pic>
        <p:nvPicPr>
          <p:cNvPr id="27712" name="Picture 64"/>
          <p:cNvPicPr>
            <a:picLocks noChangeAspect="1" noChangeArrowheads="1"/>
          </p:cNvPicPr>
          <p:nvPr/>
        </p:nvPicPr>
        <p:blipFill>
          <a:blip r:embed="rId12" cstate="print"/>
          <a:srcRect/>
          <a:stretch>
            <a:fillRect/>
          </a:stretch>
        </p:blipFill>
        <p:spPr bwMode="auto">
          <a:xfrm>
            <a:off x="7239000" y="3276600"/>
            <a:ext cx="1143000" cy="762000"/>
          </a:xfrm>
          <a:prstGeom prst="rect">
            <a:avLst/>
          </a:prstGeom>
          <a:noFill/>
          <a:ln w="9525">
            <a:noFill/>
            <a:miter lim="800000"/>
            <a:headEnd/>
            <a:tailEnd/>
          </a:ln>
        </p:spPr>
      </p:pic>
      <p:pic>
        <p:nvPicPr>
          <p:cNvPr id="27713" name="Picture 65"/>
          <p:cNvPicPr>
            <a:picLocks noChangeAspect="1" noChangeArrowheads="1"/>
          </p:cNvPicPr>
          <p:nvPr/>
        </p:nvPicPr>
        <p:blipFill>
          <a:blip r:embed="rId13" cstate="print"/>
          <a:srcRect/>
          <a:stretch>
            <a:fillRect/>
          </a:stretch>
        </p:blipFill>
        <p:spPr bwMode="auto">
          <a:xfrm>
            <a:off x="5410200" y="5410200"/>
            <a:ext cx="1143000" cy="762000"/>
          </a:xfrm>
          <a:prstGeom prst="rect">
            <a:avLst/>
          </a:prstGeom>
          <a:noFill/>
          <a:ln w="9525">
            <a:noFill/>
            <a:miter lim="800000"/>
            <a:headEnd/>
            <a:tailEnd/>
          </a:ln>
        </p:spPr>
      </p:pic>
      <p:pic>
        <p:nvPicPr>
          <p:cNvPr id="27714" name="Picture 66"/>
          <p:cNvPicPr>
            <a:picLocks noChangeAspect="1" noChangeArrowheads="1"/>
          </p:cNvPicPr>
          <p:nvPr/>
        </p:nvPicPr>
        <p:blipFill>
          <a:blip r:embed="rId14" cstate="print"/>
          <a:srcRect/>
          <a:stretch>
            <a:fillRect/>
          </a:stretch>
        </p:blipFill>
        <p:spPr bwMode="auto">
          <a:xfrm>
            <a:off x="3581400" y="1371600"/>
            <a:ext cx="1143000" cy="828675"/>
          </a:xfrm>
          <a:prstGeom prst="rect">
            <a:avLst/>
          </a:prstGeom>
          <a:noFill/>
          <a:ln w="9525">
            <a:noFill/>
            <a:miter lim="800000"/>
            <a:headEnd/>
            <a:tailEnd/>
          </a:ln>
        </p:spPr>
      </p:pic>
      <p:pic>
        <p:nvPicPr>
          <p:cNvPr id="27715" name="Picture 67"/>
          <p:cNvPicPr>
            <a:picLocks noChangeAspect="1" noChangeArrowheads="1"/>
          </p:cNvPicPr>
          <p:nvPr/>
        </p:nvPicPr>
        <p:blipFill>
          <a:blip r:embed="rId15" cstate="print"/>
          <a:srcRect/>
          <a:stretch>
            <a:fillRect/>
          </a:stretch>
        </p:blipFill>
        <p:spPr bwMode="auto">
          <a:xfrm>
            <a:off x="3581400" y="2971800"/>
            <a:ext cx="1143000" cy="762000"/>
          </a:xfrm>
          <a:prstGeom prst="rect">
            <a:avLst/>
          </a:prstGeom>
          <a:noFill/>
          <a:ln w="9525">
            <a:noFill/>
            <a:miter lim="800000"/>
            <a:headEnd/>
            <a:tailEnd/>
          </a:ln>
        </p:spPr>
      </p:pic>
      <p:pic>
        <p:nvPicPr>
          <p:cNvPr id="27716" name="Picture 68"/>
          <p:cNvPicPr>
            <a:picLocks noChangeAspect="1" noChangeArrowheads="1"/>
          </p:cNvPicPr>
          <p:nvPr/>
        </p:nvPicPr>
        <p:blipFill>
          <a:blip r:embed="rId16" cstate="print"/>
          <a:srcRect/>
          <a:stretch>
            <a:fillRect/>
          </a:stretch>
        </p:blipFill>
        <p:spPr bwMode="auto">
          <a:xfrm>
            <a:off x="3733800" y="4191000"/>
            <a:ext cx="1143000" cy="762000"/>
          </a:xfrm>
          <a:prstGeom prst="rect">
            <a:avLst/>
          </a:prstGeom>
          <a:noFill/>
          <a:ln w="9525">
            <a:noFill/>
            <a:miter lim="800000"/>
            <a:headEnd/>
            <a:tailEnd/>
          </a:ln>
        </p:spPr>
      </p:pic>
      <p:pic>
        <p:nvPicPr>
          <p:cNvPr id="27717" name="Picture 69"/>
          <p:cNvPicPr>
            <a:picLocks noChangeAspect="1" noChangeArrowheads="1"/>
          </p:cNvPicPr>
          <p:nvPr/>
        </p:nvPicPr>
        <p:blipFill>
          <a:blip r:embed="rId17" cstate="print"/>
          <a:srcRect/>
          <a:stretch>
            <a:fillRect/>
          </a:stretch>
        </p:blipFill>
        <p:spPr bwMode="auto">
          <a:xfrm>
            <a:off x="3733800" y="5410200"/>
            <a:ext cx="1143000" cy="714375"/>
          </a:xfrm>
          <a:prstGeom prst="rect">
            <a:avLst/>
          </a:prstGeom>
          <a:noFill/>
          <a:ln w="9525">
            <a:noFill/>
            <a:miter lim="800000"/>
            <a:headEnd/>
            <a:tailEnd/>
          </a:ln>
        </p:spPr>
      </p:pic>
      <p:pic>
        <p:nvPicPr>
          <p:cNvPr id="27718" name="Picture 70"/>
          <p:cNvPicPr>
            <a:picLocks noChangeAspect="1" noChangeArrowheads="1"/>
          </p:cNvPicPr>
          <p:nvPr/>
        </p:nvPicPr>
        <p:blipFill>
          <a:blip r:embed="rId18" cstate="print"/>
          <a:srcRect/>
          <a:stretch>
            <a:fillRect/>
          </a:stretch>
        </p:blipFill>
        <p:spPr bwMode="auto">
          <a:xfrm>
            <a:off x="5334000" y="1371600"/>
            <a:ext cx="1143000" cy="1143000"/>
          </a:xfrm>
          <a:prstGeom prst="rect">
            <a:avLst/>
          </a:prstGeom>
          <a:noFill/>
          <a:ln w="9525">
            <a:noFill/>
            <a:miter lim="800000"/>
            <a:headEnd/>
            <a:tailEnd/>
          </a:ln>
        </p:spPr>
      </p:pic>
      <p:pic>
        <p:nvPicPr>
          <p:cNvPr id="27719" name="Picture 71"/>
          <p:cNvPicPr>
            <a:picLocks noChangeAspect="1" noChangeArrowheads="1"/>
          </p:cNvPicPr>
          <p:nvPr/>
        </p:nvPicPr>
        <p:blipFill>
          <a:blip r:embed="rId19" cstate="print"/>
          <a:srcRect/>
          <a:stretch>
            <a:fillRect/>
          </a:stretch>
        </p:blipFill>
        <p:spPr bwMode="auto">
          <a:xfrm>
            <a:off x="5410200" y="2971800"/>
            <a:ext cx="1143000" cy="571500"/>
          </a:xfrm>
          <a:prstGeom prst="rect">
            <a:avLst/>
          </a:prstGeom>
          <a:noFill/>
          <a:ln w="9525">
            <a:noFill/>
            <a:miter lim="800000"/>
            <a:headEnd/>
            <a:tailEnd/>
          </a:ln>
        </p:spPr>
      </p:pic>
      <p:pic>
        <p:nvPicPr>
          <p:cNvPr id="27720" name="Picture 72"/>
          <p:cNvPicPr>
            <a:picLocks noChangeAspect="1" noChangeArrowheads="1"/>
          </p:cNvPicPr>
          <p:nvPr/>
        </p:nvPicPr>
        <p:blipFill>
          <a:blip r:embed="rId20" cstate="print"/>
          <a:srcRect/>
          <a:stretch>
            <a:fillRect/>
          </a:stretch>
        </p:blipFill>
        <p:spPr bwMode="auto">
          <a:xfrm>
            <a:off x="5410200" y="4267200"/>
            <a:ext cx="1143000" cy="571500"/>
          </a:xfrm>
          <a:prstGeom prst="rect">
            <a:avLst/>
          </a:prstGeom>
          <a:noFill/>
          <a:ln w="9525">
            <a:noFill/>
            <a:miter lim="800000"/>
            <a:headEnd/>
            <a:tailEnd/>
          </a:ln>
        </p:spPr>
      </p:pic>
      <p:sp>
        <p:nvSpPr>
          <p:cNvPr id="76" name="TextBox 75"/>
          <p:cNvSpPr txBox="1"/>
          <p:nvPr/>
        </p:nvSpPr>
        <p:spPr>
          <a:xfrm>
            <a:off x="381000" y="2209800"/>
            <a:ext cx="1219200" cy="369332"/>
          </a:xfrm>
          <a:prstGeom prst="rect">
            <a:avLst/>
          </a:prstGeom>
          <a:noFill/>
        </p:spPr>
        <p:txBody>
          <a:bodyPr wrap="square" rtlCol="0">
            <a:spAutoFit/>
          </a:bodyPr>
          <a:lstStyle/>
          <a:p>
            <a:r>
              <a:rPr lang="en-US" dirty="0" smtClean="0"/>
              <a:t>Georgia</a:t>
            </a:r>
            <a:endParaRPr lang="en-US" dirty="0"/>
          </a:p>
        </p:txBody>
      </p:sp>
      <p:sp>
        <p:nvSpPr>
          <p:cNvPr id="77" name="TextBox 76"/>
          <p:cNvSpPr txBox="1"/>
          <p:nvPr/>
        </p:nvSpPr>
        <p:spPr>
          <a:xfrm>
            <a:off x="457200" y="3733800"/>
            <a:ext cx="1143000" cy="369332"/>
          </a:xfrm>
          <a:prstGeom prst="rect">
            <a:avLst/>
          </a:prstGeom>
          <a:noFill/>
        </p:spPr>
        <p:txBody>
          <a:bodyPr wrap="square" rtlCol="0">
            <a:spAutoFit/>
          </a:bodyPr>
          <a:lstStyle/>
          <a:p>
            <a:r>
              <a:rPr lang="en-US" dirty="0" smtClean="0"/>
              <a:t>Burundi</a:t>
            </a:r>
            <a:endParaRPr lang="en-US" dirty="0"/>
          </a:p>
        </p:txBody>
      </p:sp>
      <p:sp>
        <p:nvSpPr>
          <p:cNvPr id="78" name="TextBox 77"/>
          <p:cNvSpPr txBox="1"/>
          <p:nvPr/>
        </p:nvSpPr>
        <p:spPr>
          <a:xfrm>
            <a:off x="533400" y="5181600"/>
            <a:ext cx="1219200" cy="369332"/>
          </a:xfrm>
          <a:prstGeom prst="rect">
            <a:avLst/>
          </a:prstGeom>
          <a:noFill/>
        </p:spPr>
        <p:txBody>
          <a:bodyPr wrap="square" rtlCol="0">
            <a:spAutoFit/>
          </a:bodyPr>
          <a:lstStyle/>
          <a:p>
            <a:r>
              <a:rPr lang="en-US" dirty="0" smtClean="0"/>
              <a:t>Denmark</a:t>
            </a:r>
            <a:endParaRPr lang="en-US" dirty="0"/>
          </a:p>
        </p:txBody>
      </p:sp>
      <p:sp>
        <p:nvSpPr>
          <p:cNvPr id="79" name="TextBox 78"/>
          <p:cNvSpPr txBox="1"/>
          <p:nvPr/>
        </p:nvSpPr>
        <p:spPr>
          <a:xfrm>
            <a:off x="685800" y="6324600"/>
            <a:ext cx="1143000" cy="369332"/>
          </a:xfrm>
          <a:prstGeom prst="rect">
            <a:avLst/>
          </a:prstGeom>
          <a:noFill/>
        </p:spPr>
        <p:txBody>
          <a:bodyPr wrap="square" rtlCol="0">
            <a:spAutoFit/>
          </a:bodyPr>
          <a:lstStyle/>
          <a:p>
            <a:r>
              <a:rPr lang="en-US" dirty="0" smtClean="0"/>
              <a:t>Dominica</a:t>
            </a:r>
            <a:endParaRPr lang="en-US" dirty="0"/>
          </a:p>
        </p:txBody>
      </p:sp>
      <p:sp>
        <p:nvSpPr>
          <p:cNvPr id="80" name="TextBox 79"/>
          <p:cNvSpPr txBox="1"/>
          <p:nvPr/>
        </p:nvSpPr>
        <p:spPr>
          <a:xfrm>
            <a:off x="1981200" y="2286000"/>
            <a:ext cx="1219200" cy="369332"/>
          </a:xfrm>
          <a:prstGeom prst="rect">
            <a:avLst/>
          </a:prstGeom>
          <a:noFill/>
        </p:spPr>
        <p:txBody>
          <a:bodyPr wrap="square" rtlCol="0">
            <a:spAutoFit/>
          </a:bodyPr>
          <a:lstStyle/>
          <a:p>
            <a:r>
              <a:rPr lang="en-US" dirty="0" smtClean="0"/>
              <a:t>Finland</a:t>
            </a:r>
            <a:endParaRPr lang="en-US" dirty="0"/>
          </a:p>
        </p:txBody>
      </p:sp>
      <p:sp>
        <p:nvSpPr>
          <p:cNvPr id="81" name="TextBox 80"/>
          <p:cNvSpPr txBox="1"/>
          <p:nvPr/>
        </p:nvSpPr>
        <p:spPr>
          <a:xfrm>
            <a:off x="2057400" y="3657600"/>
            <a:ext cx="1143000" cy="369332"/>
          </a:xfrm>
          <a:prstGeom prst="rect">
            <a:avLst/>
          </a:prstGeom>
          <a:noFill/>
        </p:spPr>
        <p:txBody>
          <a:bodyPr wrap="square" rtlCol="0">
            <a:spAutoFit/>
          </a:bodyPr>
          <a:lstStyle/>
          <a:p>
            <a:r>
              <a:rPr lang="en-US" dirty="0" smtClean="0"/>
              <a:t>Greece</a:t>
            </a:r>
            <a:endParaRPr lang="en-US" dirty="0"/>
          </a:p>
        </p:txBody>
      </p:sp>
      <p:sp>
        <p:nvSpPr>
          <p:cNvPr id="82" name="TextBox 81"/>
          <p:cNvSpPr txBox="1"/>
          <p:nvPr/>
        </p:nvSpPr>
        <p:spPr>
          <a:xfrm>
            <a:off x="2133600" y="5105400"/>
            <a:ext cx="1143000" cy="369332"/>
          </a:xfrm>
          <a:prstGeom prst="rect">
            <a:avLst/>
          </a:prstGeom>
          <a:noFill/>
        </p:spPr>
        <p:txBody>
          <a:bodyPr wrap="square" rtlCol="0">
            <a:spAutoFit/>
          </a:bodyPr>
          <a:lstStyle/>
          <a:p>
            <a:r>
              <a:rPr lang="en-US" dirty="0" smtClean="0"/>
              <a:t>Iceland</a:t>
            </a:r>
            <a:endParaRPr lang="en-US" dirty="0"/>
          </a:p>
        </p:txBody>
      </p:sp>
      <p:sp>
        <p:nvSpPr>
          <p:cNvPr id="83" name="TextBox 82"/>
          <p:cNvSpPr txBox="1"/>
          <p:nvPr/>
        </p:nvSpPr>
        <p:spPr>
          <a:xfrm>
            <a:off x="2133600" y="6324600"/>
            <a:ext cx="990600" cy="369332"/>
          </a:xfrm>
          <a:prstGeom prst="rect">
            <a:avLst/>
          </a:prstGeom>
          <a:noFill/>
        </p:spPr>
        <p:txBody>
          <a:bodyPr wrap="square" rtlCol="0">
            <a:spAutoFit/>
          </a:bodyPr>
          <a:lstStyle/>
          <a:p>
            <a:r>
              <a:rPr lang="en-US" dirty="0" smtClean="0"/>
              <a:t>Jamaica</a:t>
            </a:r>
            <a:endParaRPr lang="en-US" dirty="0"/>
          </a:p>
        </p:txBody>
      </p:sp>
      <p:sp>
        <p:nvSpPr>
          <p:cNvPr id="84" name="TextBox 83"/>
          <p:cNvSpPr txBox="1"/>
          <p:nvPr/>
        </p:nvSpPr>
        <p:spPr>
          <a:xfrm>
            <a:off x="3581400" y="2286000"/>
            <a:ext cx="1143000" cy="369332"/>
          </a:xfrm>
          <a:prstGeom prst="rect">
            <a:avLst/>
          </a:prstGeom>
          <a:noFill/>
        </p:spPr>
        <p:txBody>
          <a:bodyPr wrap="square" rtlCol="0">
            <a:spAutoFit/>
          </a:bodyPr>
          <a:lstStyle/>
          <a:p>
            <a:r>
              <a:rPr lang="en-US" dirty="0" smtClean="0"/>
              <a:t>Norway</a:t>
            </a:r>
            <a:endParaRPr lang="en-US" dirty="0"/>
          </a:p>
        </p:txBody>
      </p:sp>
      <p:sp>
        <p:nvSpPr>
          <p:cNvPr id="85" name="TextBox 84"/>
          <p:cNvSpPr txBox="1"/>
          <p:nvPr/>
        </p:nvSpPr>
        <p:spPr>
          <a:xfrm>
            <a:off x="3581400" y="3733800"/>
            <a:ext cx="1143000" cy="369332"/>
          </a:xfrm>
          <a:prstGeom prst="rect">
            <a:avLst/>
          </a:prstGeom>
          <a:noFill/>
        </p:spPr>
        <p:txBody>
          <a:bodyPr wrap="square" rtlCol="0">
            <a:spAutoFit/>
          </a:bodyPr>
          <a:lstStyle/>
          <a:p>
            <a:r>
              <a:rPr lang="en-US" dirty="0" smtClean="0"/>
              <a:t>Serbia</a:t>
            </a:r>
            <a:endParaRPr lang="en-US" dirty="0"/>
          </a:p>
        </p:txBody>
      </p:sp>
      <p:sp>
        <p:nvSpPr>
          <p:cNvPr id="86" name="TextBox 85"/>
          <p:cNvSpPr txBox="1"/>
          <p:nvPr/>
        </p:nvSpPr>
        <p:spPr>
          <a:xfrm>
            <a:off x="3733800" y="5029200"/>
            <a:ext cx="1143000" cy="369332"/>
          </a:xfrm>
          <a:prstGeom prst="rect">
            <a:avLst/>
          </a:prstGeom>
          <a:noFill/>
        </p:spPr>
        <p:txBody>
          <a:bodyPr wrap="square" rtlCol="0">
            <a:spAutoFit/>
          </a:bodyPr>
          <a:lstStyle/>
          <a:p>
            <a:r>
              <a:rPr lang="en-US" dirty="0" smtClean="0"/>
              <a:t>Slovakia</a:t>
            </a:r>
            <a:endParaRPr lang="en-US" dirty="0"/>
          </a:p>
        </p:txBody>
      </p:sp>
      <p:sp>
        <p:nvSpPr>
          <p:cNvPr id="87" name="TextBox 86"/>
          <p:cNvSpPr txBox="1"/>
          <p:nvPr/>
        </p:nvSpPr>
        <p:spPr>
          <a:xfrm>
            <a:off x="3733800" y="6324600"/>
            <a:ext cx="1295400" cy="369332"/>
          </a:xfrm>
          <a:prstGeom prst="rect">
            <a:avLst/>
          </a:prstGeom>
          <a:noFill/>
        </p:spPr>
        <p:txBody>
          <a:bodyPr wrap="square" rtlCol="0">
            <a:spAutoFit/>
          </a:bodyPr>
          <a:lstStyle/>
          <a:p>
            <a:r>
              <a:rPr lang="en-US" dirty="0" smtClean="0"/>
              <a:t>Sweden</a:t>
            </a:r>
            <a:endParaRPr lang="en-US" dirty="0"/>
          </a:p>
        </p:txBody>
      </p:sp>
      <p:sp>
        <p:nvSpPr>
          <p:cNvPr id="88" name="TextBox 87"/>
          <p:cNvSpPr txBox="1"/>
          <p:nvPr/>
        </p:nvSpPr>
        <p:spPr>
          <a:xfrm>
            <a:off x="5334000" y="2514600"/>
            <a:ext cx="1295400" cy="369332"/>
          </a:xfrm>
          <a:prstGeom prst="rect">
            <a:avLst/>
          </a:prstGeom>
          <a:noFill/>
        </p:spPr>
        <p:txBody>
          <a:bodyPr wrap="square" rtlCol="0">
            <a:spAutoFit/>
          </a:bodyPr>
          <a:lstStyle/>
          <a:p>
            <a:r>
              <a:rPr lang="en-US" dirty="0" smtClean="0"/>
              <a:t>Switzerland</a:t>
            </a:r>
            <a:endParaRPr lang="en-US" dirty="0"/>
          </a:p>
        </p:txBody>
      </p:sp>
      <p:sp>
        <p:nvSpPr>
          <p:cNvPr id="89" name="TextBox 88"/>
          <p:cNvSpPr txBox="1"/>
          <p:nvPr/>
        </p:nvSpPr>
        <p:spPr>
          <a:xfrm>
            <a:off x="5410200" y="3657600"/>
            <a:ext cx="735330" cy="369332"/>
          </a:xfrm>
          <a:prstGeom prst="rect">
            <a:avLst/>
          </a:prstGeom>
          <a:noFill/>
        </p:spPr>
        <p:txBody>
          <a:bodyPr wrap="none" rtlCol="0">
            <a:spAutoFit/>
          </a:bodyPr>
          <a:lstStyle/>
          <a:p>
            <a:r>
              <a:rPr lang="en-US" dirty="0" smtClean="0"/>
              <a:t>Tonga</a:t>
            </a:r>
            <a:endParaRPr lang="en-US" dirty="0"/>
          </a:p>
        </p:txBody>
      </p:sp>
      <p:sp>
        <p:nvSpPr>
          <p:cNvPr id="90" name="TextBox 89"/>
          <p:cNvSpPr txBox="1"/>
          <p:nvPr/>
        </p:nvSpPr>
        <p:spPr>
          <a:xfrm>
            <a:off x="5410200" y="5029200"/>
            <a:ext cx="1905000" cy="369332"/>
          </a:xfrm>
          <a:prstGeom prst="rect">
            <a:avLst/>
          </a:prstGeom>
          <a:noFill/>
        </p:spPr>
        <p:txBody>
          <a:bodyPr wrap="square" rtlCol="0">
            <a:spAutoFit/>
          </a:bodyPr>
          <a:lstStyle/>
          <a:p>
            <a:r>
              <a:rPr lang="en-US" dirty="0" smtClean="0"/>
              <a:t>United Kingdom</a:t>
            </a:r>
            <a:endParaRPr lang="en-US" dirty="0"/>
          </a:p>
        </p:txBody>
      </p:sp>
      <p:sp>
        <p:nvSpPr>
          <p:cNvPr id="91" name="TextBox 90"/>
          <p:cNvSpPr txBox="1"/>
          <p:nvPr/>
        </p:nvSpPr>
        <p:spPr>
          <a:xfrm>
            <a:off x="5410200" y="6248400"/>
            <a:ext cx="1219200" cy="369332"/>
          </a:xfrm>
          <a:prstGeom prst="rect">
            <a:avLst/>
          </a:prstGeom>
          <a:noFill/>
        </p:spPr>
        <p:txBody>
          <a:bodyPr wrap="square" rtlCol="0">
            <a:spAutoFit/>
          </a:bodyPr>
          <a:lstStyle/>
          <a:p>
            <a:r>
              <a:rPr lang="en-US" dirty="0" smtClean="0"/>
              <a:t>Portugal</a:t>
            </a:r>
          </a:p>
        </p:txBody>
      </p:sp>
      <p:sp>
        <p:nvSpPr>
          <p:cNvPr id="92" name="TextBox 91"/>
          <p:cNvSpPr txBox="1"/>
          <p:nvPr/>
        </p:nvSpPr>
        <p:spPr>
          <a:xfrm>
            <a:off x="7239000" y="2209800"/>
            <a:ext cx="1133405" cy="646331"/>
          </a:xfrm>
          <a:prstGeom prst="rect">
            <a:avLst/>
          </a:prstGeom>
          <a:noFill/>
        </p:spPr>
        <p:txBody>
          <a:bodyPr wrap="square" rtlCol="0">
            <a:spAutoFit/>
          </a:bodyPr>
          <a:lstStyle/>
          <a:p>
            <a:r>
              <a:rPr lang="en-US" dirty="0" smtClean="0"/>
              <a:t>Dominican Republic</a:t>
            </a:r>
            <a:endParaRPr lang="en-US" dirty="0"/>
          </a:p>
        </p:txBody>
      </p:sp>
      <p:sp>
        <p:nvSpPr>
          <p:cNvPr id="93" name="TextBox 92"/>
          <p:cNvSpPr txBox="1"/>
          <p:nvPr/>
        </p:nvSpPr>
        <p:spPr>
          <a:xfrm>
            <a:off x="7239000" y="4038600"/>
            <a:ext cx="685800" cy="369332"/>
          </a:xfrm>
          <a:prstGeom prst="rect">
            <a:avLst/>
          </a:prstGeom>
          <a:noFill/>
        </p:spPr>
        <p:txBody>
          <a:bodyPr wrap="square" rtlCol="0">
            <a:spAutoFit/>
          </a:bodyPr>
          <a:lstStyle/>
          <a:p>
            <a:r>
              <a:rPr lang="en-US" dirty="0" smtClean="0"/>
              <a:t>Malta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Southern Cross </a:t>
            </a:r>
            <a:endParaRPr lang="en-US" sz="3100" b="1" dirty="0">
              <a:solidFill>
                <a:srgbClr val="001010"/>
              </a:solidFill>
              <a:effectLst>
                <a:outerShdw blurRad="38100" dist="38100" dir="2700000" algn="tl">
                  <a:srgbClr val="C0C0C0"/>
                </a:outerShdw>
              </a:effectLst>
            </a:endParaRPr>
          </a:p>
        </p:txBody>
      </p:sp>
      <p:pic>
        <p:nvPicPr>
          <p:cNvPr id="16" name="Picture 3"/>
          <p:cNvPicPr>
            <a:picLocks noChangeAspect="1" noChangeArrowheads="1"/>
          </p:cNvPicPr>
          <p:nvPr/>
        </p:nvPicPr>
        <p:blipFill>
          <a:blip r:embed="rId7" cstate="print"/>
          <a:srcRect/>
          <a:stretch>
            <a:fillRect/>
          </a:stretch>
        </p:blipFill>
        <p:spPr bwMode="auto">
          <a:xfrm>
            <a:off x="2514600" y="2209800"/>
            <a:ext cx="6248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U.S. State Flags with Crosses</a:t>
            </a: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457200" y="1524000"/>
            <a:ext cx="1428750" cy="95250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457200" y="2895600"/>
            <a:ext cx="1428750" cy="952500"/>
          </a:xfrm>
          <a:prstGeom prst="rect">
            <a:avLst/>
          </a:prstGeom>
          <a:noFill/>
          <a:ln w="9525">
            <a:no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381000" y="4191000"/>
            <a:ext cx="1905000" cy="952500"/>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a:stretch>
            <a:fillRect/>
          </a:stretch>
        </p:blipFill>
        <p:spPr bwMode="auto">
          <a:xfrm>
            <a:off x="457200" y="5410200"/>
            <a:ext cx="1428750" cy="952500"/>
          </a:xfrm>
          <a:prstGeom prst="rect">
            <a:avLst/>
          </a:prstGeom>
          <a:noFill/>
          <a:ln w="9525">
            <a:noFill/>
            <a:miter lim="800000"/>
            <a:headEnd/>
            <a:tailEnd/>
          </a:ln>
        </p:spPr>
      </p:pic>
      <p:pic>
        <p:nvPicPr>
          <p:cNvPr id="29702" name="Picture 6"/>
          <p:cNvPicPr>
            <a:picLocks noChangeAspect="1" noChangeArrowheads="1"/>
          </p:cNvPicPr>
          <p:nvPr/>
        </p:nvPicPr>
        <p:blipFill>
          <a:blip r:embed="rId7" cstate="print"/>
          <a:srcRect/>
          <a:stretch>
            <a:fillRect/>
          </a:stretch>
        </p:blipFill>
        <p:spPr bwMode="auto">
          <a:xfrm>
            <a:off x="4114800" y="1447800"/>
            <a:ext cx="1590675" cy="952500"/>
          </a:xfrm>
          <a:prstGeom prst="rect">
            <a:avLst/>
          </a:prstGeom>
          <a:noFill/>
          <a:ln w="9525">
            <a:noFill/>
            <a:miter lim="800000"/>
            <a:headEnd/>
            <a:tailEnd/>
          </a:ln>
        </p:spPr>
      </p:pic>
      <p:pic>
        <p:nvPicPr>
          <p:cNvPr id="29703" name="Picture 7"/>
          <p:cNvPicPr>
            <a:picLocks noChangeAspect="1" noChangeArrowheads="1"/>
          </p:cNvPicPr>
          <p:nvPr/>
        </p:nvPicPr>
        <p:blipFill>
          <a:blip r:embed="rId8" cstate="print"/>
          <a:srcRect/>
          <a:stretch>
            <a:fillRect/>
          </a:stretch>
        </p:blipFill>
        <p:spPr bwMode="auto">
          <a:xfrm>
            <a:off x="4191000" y="2590800"/>
            <a:ext cx="1428750" cy="952500"/>
          </a:xfrm>
          <a:prstGeom prst="rect">
            <a:avLst/>
          </a:prstGeom>
          <a:noFill/>
          <a:ln w="9525">
            <a:noFill/>
            <a:miter lim="800000"/>
            <a:headEnd/>
            <a:tailEnd/>
          </a:ln>
        </p:spPr>
      </p:pic>
      <p:sp>
        <p:nvSpPr>
          <p:cNvPr id="10" name="TextBox 9"/>
          <p:cNvSpPr txBox="1"/>
          <p:nvPr/>
        </p:nvSpPr>
        <p:spPr>
          <a:xfrm>
            <a:off x="2514600" y="2057400"/>
            <a:ext cx="1008609" cy="369332"/>
          </a:xfrm>
          <a:prstGeom prst="rect">
            <a:avLst/>
          </a:prstGeom>
          <a:noFill/>
        </p:spPr>
        <p:txBody>
          <a:bodyPr wrap="none" rtlCol="0">
            <a:spAutoFit/>
          </a:bodyPr>
          <a:lstStyle/>
          <a:p>
            <a:r>
              <a:rPr lang="en-US" dirty="0" smtClean="0"/>
              <a:t>Alabama</a:t>
            </a:r>
            <a:endParaRPr lang="en-US" dirty="0"/>
          </a:p>
        </p:txBody>
      </p:sp>
      <p:sp>
        <p:nvSpPr>
          <p:cNvPr id="11" name="TextBox 10"/>
          <p:cNvSpPr txBox="1"/>
          <p:nvPr/>
        </p:nvSpPr>
        <p:spPr>
          <a:xfrm>
            <a:off x="2743200" y="3352800"/>
            <a:ext cx="830677" cy="369332"/>
          </a:xfrm>
          <a:prstGeom prst="rect">
            <a:avLst/>
          </a:prstGeom>
          <a:noFill/>
        </p:spPr>
        <p:txBody>
          <a:bodyPr wrap="none" rtlCol="0">
            <a:spAutoFit/>
          </a:bodyPr>
          <a:lstStyle/>
          <a:p>
            <a:r>
              <a:rPr lang="en-US" dirty="0" smtClean="0"/>
              <a:t>Florida</a:t>
            </a:r>
            <a:endParaRPr lang="en-US" dirty="0"/>
          </a:p>
        </p:txBody>
      </p:sp>
      <p:sp>
        <p:nvSpPr>
          <p:cNvPr id="12" name="TextBox 11"/>
          <p:cNvSpPr txBox="1"/>
          <p:nvPr/>
        </p:nvSpPr>
        <p:spPr>
          <a:xfrm>
            <a:off x="2895600" y="4800600"/>
            <a:ext cx="816890" cy="369332"/>
          </a:xfrm>
          <a:prstGeom prst="rect">
            <a:avLst/>
          </a:prstGeom>
          <a:noFill/>
        </p:spPr>
        <p:txBody>
          <a:bodyPr wrap="none" rtlCol="0">
            <a:spAutoFit/>
          </a:bodyPr>
          <a:lstStyle/>
          <a:p>
            <a:r>
              <a:rPr lang="en-US" dirty="0" smtClean="0"/>
              <a:t>Hawaii</a:t>
            </a:r>
            <a:endParaRPr lang="en-US" dirty="0"/>
          </a:p>
        </p:txBody>
      </p:sp>
      <p:sp>
        <p:nvSpPr>
          <p:cNvPr id="13" name="TextBox 12"/>
          <p:cNvSpPr txBox="1"/>
          <p:nvPr/>
        </p:nvSpPr>
        <p:spPr>
          <a:xfrm>
            <a:off x="2743200" y="5943600"/>
            <a:ext cx="1085105" cy="369332"/>
          </a:xfrm>
          <a:prstGeom prst="rect">
            <a:avLst/>
          </a:prstGeom>
          <a:noFill/>
        </p:spPr>
        <p:txBody>
          <a:bodyPr wrap="none" rtlCol="0">
            <a:spAutoFit/>
          </a:bodyPr>
          <a:lstStyle/>
          <a:p>
            <a:r>
              <a:rPr lang="en-US" dirty="0" smtClean="0"/>
              <a:t>Maryland</a:t>
            </a:r>
            <a:endParaRPr lang="en-US" dirty="0"/>
          </a:p>
        </p:txBody>
      </p:sp>
      <p:sp>
        <p:nvSpPr>
          <p:cNvPr id="14" name="TextBox 13"/>
          <p:cNvSpPr txBox="1"/>
          <p:nvPr/>
        </p:nvSpPr>
        <p:spPr>
          <a:xfrm>
            <a:off x="6324600" y="1828800"/>
            <a:ext cx="1196161" cy="369332"/>
          </a:xfrm>
          <a:prstGeom prst="rect">
            <a:avLst/>
          </a:prstGeom>
          <a:noFill/>
        </p:spPr>
        <p:txBody>
          <a:bodyPr wrap="none" rtlCol="0">
            <a:spAutoFit/>
          </a:bodyPr>
          <a:lstStyle/>
          <a:p>
            <a:r>
              <a:rPr lang="en-US" dirty="0" smtClean="0"/>
              <a:t>Mississippi</a:t>
            </a:r>
            <a:endParaRPr lang="en-US" dirty="0"/>
          </a:p>
        </p:txBody>
      </p:sp>
      <p:sp>
        <p:nvSpPr>
          <p:cNvPr id="15" name="TextBox 14"/>
          <p:cNvSpPr txBox="1"/>
          <p:nvPr/>
        </p:nvSpPr>
        <p:spPr>
          <a:xfrm>
            <a:off x="6400800" y="3048000"/>
            <a:ext cx="1345112" cy="369332"/>
          </a:xfrm>
          <a:prstGeom prst="rect">
            <a:avLst/>
          </a:prstGeom>
          <a:noFill/>
        </p:spPr>
        <p:txBody>
          <a:bodyPr wrap="none" rtlCol="0">
            <a:spAutoFit/>
          </a:bodyPr>
          <a:lstStyle/>
          <a:p>
            <a:r>
              <a:rPr lang="en-US" dirty="0" smtClean="0"/>
              <a:t>New Mexico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US" dirty="0" smtClean="0"/>
              <a:t> </a:t>
            </a:r>
            <a:endParaRPr lang="en-US" dirty="0"/>
          </a:p>
        </p:txBody>
      </p:sp>
      <p:sp>
        <p:nvSpPr>
          <p:cNvPr id="10" name="Title 9"/>
          <p:cNvSpPr>
            <a:spLocks noGrp="1"/>
          </p:cNvSpPr>
          <p:nvPr>
            <p:ph type="ctrTitle"/>
          </p:nvPr>
        </p:nvSpPr>
        <p:spPr/>
        <p:txBody>
          <a:bodyPr>
            <a:normAutofit fontScale="90000"/>
          </a:bodyPr>
          <a:lstStyle/>
          <a:p>
            <a:r>
              <a:rPr lang="en-US" dirty="0" smtClean="0"/>
              <a:t/>
            </a:r>
            <a:br>
              <a:rPr lang="en-US" dirty="0" smtClean="0"/>
            </a:br>
            <a:r>
              <a:rPr lang="en-US" dirty="0" smtClean="0"/>
              <a:t>ECHR: Italian Classroom Crucifix Case</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04800" y="3352800"/>
            <a:ext cx="3276599" cy="31242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304800" y="152400"/>
            <a:ext cx="3276600" cy="2057399"/>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4343400" y="3352800"/>
            <a:ext cx="4432270" cy="3124200"/>
          </a:xfrm>
          <a:prstGeom prst="rect">
            <a:avLst/>
          </a:prstGeom>
          <a:noFill/>
          <a:ln w="9525">
            <a:noFill/>
            <a:miter lim="800000"/>
            <a:headEnd/>
            <a:tailEnd/>
          </a:ln>
        </p:spPr>
      </p:pic>
      <p:pic>
        <p:nvPicPr>
          <p:cNvPr id="15" name="Picture 5"/>
          <p:cNvPicPr>
            <a:picLocks noChangeAspect="1" noChangeArrowheads="1"/>
          </p:cNvPicPr>
          <p:nvPr/>
        </p:nvPicPr>
        <p:blipFill>
          <a:blip r:embed="rId6" cstate="print"/>
          <a:srcRect/>
          <a:stretch>
            <a:fillRect/>
          </a:stretch>
        </p:blipFill>
        <p:spPr bwMode="auto">
          <a:xfrm>
            <a:off x="5562600" y="152400"/>
            <a:ext cx="3247743" cy="2057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US" dirty="0" smtClean="0"/>
              <a:t>Other Religious Flags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62000" y="1219200"/>
            <a:ext cx="1636941" cy="1090612"/>
          </a:xfrm>
          <a:prstGeom prst="rect">
            <a:avLst/>
          </a:prstGeom>
          <a:noFill/>
          <a:ln w="9525">
            <a:noFill/>
            <a:miter lim="800000"/>
            <a:headEnd/>
            <a:tailEnd/>
          </a:ln>
        </p:spPr>
      </p:pic>
      <p:sp>
        <p:nvSpPr>
          <p:cNvPr id="5" name="TextBox 4"/>
          <p:cNvSpPr txBox="1"/>
          <p:nvPr/>
        </p:nvSpPr>
        <p:spPr>
          <a:xfrm>
            <a:off x="762000" y="2286000"/>
            <a:ext cx="1600200" cy="461665"/>
          </a:xfrm>
          <a:prstGeom prst="rect">
            <a:avLst/>
          </a:prstGeom>
          <a:noFill/>
        </p:spPr>
        <p:txBody>
          <a:bodyPr wrap="square" rtlCol="0">
            <a:spAutoFit/>
          </a:bodyPr>
          <a:lstStyle/>
          <a:p>
            <a:r>
              <a:rPr lang="en-US" sz="1200" dirty="0" smtClean="0"/>
              <a:t>Former Ethiopian flag with the Lion of Judah</a:t>
            </a:r>
            <a:endParaRPr lang="en-US" sz="1200" dirty="0"/>
          </a:p>
        </p:txBody>
      </p:sp>
      <p:pic>
        <p:nvPicPr>
          <p:cNvPr id="1027" name="Picture 3"/>
          <p:cNvPicPr>
            <a:picLocks noChangeAspect="1" noChangeArrowheads="1"/>
          </p:cNvPicPr>
          <p:nvPr/>
        </p:nvPicPr>
        <p:blipFill>
          <a:blip r:embed="rId4" cstate="print"/>
          <a:srcRect/>
          <a:stretch>
            <a:fillRect/>
          </a:stretch>
        </p:blipFill>
        <p:spPr bwMode="auto">
          <a:xfrm>
            <a:off x="685800" y="2819400"/>
            <a:ext cx="1676400" cy="838200"/>
          </a:xfrm>
          <a:prstGeom prst="rect">
            <a:avLst/>
          </a:prstGeom>
          <a:noFill/>
          <a:ln w="9525">
            <a:noFill/>
            <a:miter lim="800000"/>
            <a:headEnd/>
            <a:tailEnd/>
          </a:ln>
        </p:spPr>
      </p:pic>
      <p:sp>
        <p:nvSpPr>
          <p:cNvPr id="7" name="TextBox 6"/>
          <p:cNvSpPr txBox="1"/>
          <p:nvPr/>
        </p:nvSpPr>
        <p:spPr>
          <a:xfrm>
            <a:off x="685800" y="3657600"/>
            <a:ext cx="1676400" cy="646331"/>
          </a:xfrm>
          <a:prstGeom prst="rect">
            <a:avLst/>
          </a:prstGeom>
          <a:noFill/>
        </p:spPr>
        <p:txBody>
          <a:bodyPr wrap="square" rtlCol="0">
            <a:spAutoFit/>
          </a:bodyPr>
          <a:lstStyle/>
          <a:p>
            <a:r>
              <a:rPr lang="en-US" sz="1200" dirty="0" smtClean="0"/>
              <a:t>Current Ethiopian Flag with Star of House of Solomon</a:t>
            </a:r>
            <a:endParaRPr lang="en-US" sz="1200" dirty="0"/>
          </a:p>
        </p:txBody>
      </p:sp>
      <p:pic>
        <p:nvPicPr>
          <p:cNvPr id="1028" name="Picture 4"/>
          <p:cNvPicPr>
            <a:picLocks noChangeAspect="1" noChangeArrowheads="1"/>
          </p:cNvPicPr>
          <p:nvPr/>
        </p:nvPicPr>
        <p:blipFill>
          <a:blip r:embed="rId5" cstate="print"/>
          <a:srcRect/>
          <a:stretch>
            <a:fillRect/>
          </a:stretch>
        </p:blipFill>
        <p:spPr bwMode="auto">
          <a:xfrm>
            <a:off x="685800" y="4800600"/>
            <a:ext cx="1676400" cy="1116902"/>
          </a:xfrm>
          <a:prstGeom prst="rect">
            <a:avLst/>
          </a:prstGeom>
          <a:noFill/>
          <a:ln w="9525">
            <a:noFill/>
            <a:miter lim="800000"/>
            <a:headEnd/>
            <a:tailEnd/>
          </a:ln>
        </p:spPr>
      </p:pic>
      <p:sp>
        <p:nvSpPr>
          <p:cNvPr id="9" name="TextBox 8"/>
          <p:cNvSpPr txBox="1"/>
          <p:nvPr/>
        </p:nvSpPr>
        <p:spPr>
          <a:xfrm>
            <a:off x="685800" y="5943600"/>
            <a:ext cx="1383456" cy="276999"/>
          </a:xfrm>
          <a:prstGeom prst="rect">
            <a:avLst/>
          </a:prstGeom>
          <a:noFill/>
        </p:spPr>
        <p:txBody>
          <a:bodyPr wrap="none" rtlCol="0">
            <a:spAutoFit/>
          </a:bodyPr>
          <a:lstStyle/>
          <a:p>
            <a:r>
              <a:rPr lang="en-US" sz="1200" dirty="0" smtClean="0"/>
              <a:t>Bhutan (Buddhism)</a:t>
            </a:r>
            <a:endParaRPr lang="en-US" sz="1200" dirty="0"/>
          </a:p>
        </p:txBody>
      </p:sp>
      <p:pic>
        <p:nvPicPr>
          <p:cNvPr id="1029" name="Picture 5"/>
          <p:cNvPicPr>
            <a:picLocks noChangeAspect="1" noChangeArrowheads="1"/>
          </p:cNvPicPr>
          <p:nvPr/>
        </p:nvPicPr>
        <p:blipFill>
          <a:blip r:embed="rId6" cstate="print"/>
          <a:srcRect/>
          <a:stretch>
            <a:fillRect/>
          </a:stretch>
        </p:blipFill>
        <p:spPr bwMode="auto">
          <a:xfrm>
            <a:off x="3124200" y="1219200"/>
            <a:ext cx="1601201" cy="1066800"/>
          </a:xfrm>
          <a:prstGeom prst="rect">
            <a:avLst/>
          </a:prstGeom>
          <a:noFill/>
          <a:ln w="9525">
            <a:noFill/>
            <a:miter lim="800000"/>
            <a:headEnd/>
            <a:tailEnd/>
          </a:ln>
        </p:spPr>
      </p:pic>
      <p:sp>
        <p:nvSpPr>
          <p:cNvPr id="11" name="TextBox 10"/>
          <p:cNvSpPr txBox="1"/>
          <p:nvPr/>
        </p:nvSpPr>
        <p:spPr>
          <a:xfrm>
            <a:off x="3124200" y="2286000"/>
            <a:ext cx="1566454" cy="276999"/>
          </a:xfrm>
          <a:prstGeom prst="rect">
            <a:avLst/>
          </a:prstGeom>
          <a:noFill/>
        </p:spPr>
        <p:txBody>
          <a:bodyPr wrap="none" rtlCol="0">
            <a:spAutoFit/>
          </a:bodyPr>
          <a:lstStyle/>
          <a:p>
            <a:r>
              <a:rPr lang="en-US" sz="1200" dirty="0" smtClean="0"/>
              <a:t>Cambodia (Buddhism)</a:t>
            </a:r>
            <a:endParaRPr lang="en-US" sz="1200" dirty="0"/>
          </a:p>
        </p:txBody>
      </p:sp>
      <p:pic>
        <p:nvPicPr>
          <p:cNvPr id="1030" name="Picture 6"/>
          <p:cNvPicPr>
            <a:picLocks noChangeAspect="1" noChangeArrowheads="1"/>
          </p:cNvPicPr>
          <p:nvPr/>
        </p:nvPicPr>
        <p:blipFill>
          <a:blip r:embed="rId7" cstate="print"/>
          <a:srcRect/>
          <a:stretch>
            <a:fillRect/>
          </a:stretch>
        </p:blipFill>
        <p:spPr bwMode="auto">
          <a:xfrm>
            <a:off x="3124200" y="2819400"/>
            <a:ext cx="1600200" cy="1066133"/>
          </a:xfrm>
          <a:prstGeom prst="rect">
            <a:avLst/>
          </a:prstGeom>
          <a:noFill/>
          <a:ln w="9525">
            <a:noFill/>
            <a:miter lim="800000"/>
            <a:headEnd/>
            <a:tailEnd/>
          </a:ln>
        </p:spPr>
      </p:pic>
      <p:sp>
        <p:nvSpPr>
          <p:cNvPr id="13" name="TextBox 12"/>
          <p:cNvSpPr txBox="1"/>
          <p:nvPr/>
        </p:nvSpPr>
        <p:spPr>
          <a:xfrm>
            <a:off x="3124200" y="3886200"/>
            <a:ext cx="1905000" cy="461665"/>
          </a:xfrm>
          <a:prstGeom prst="rect">
            <a:avLst/>
          </a:prstGeom>
          <a:noFill/>
        </p:spPr>
        <p:txBody>
          <a:bodyPr wrap="square" rtlCol="0">
            <a:spAutoFit/>
          </a:bodyPr>
          <a:lstStyle/>
          <a:p>
            <a:r>
              <a:rPr lang="en-US" sz="1200" dirty="0" smtClean="0"/>
              <a:t>India (Buddhism/Hinduism/Islam)</a:t>
            </a:r>
            <a:endParaRPr lang="en-US" sz="1200" dirty="0"/>
          </a:p>
        </p:txBody>
      </p:sp>
      <p:pic>
        <p:nvPicPr>
          <p:cNvPr id="1031" name="Picture 7"/>
          <p:cNvPicPr>
            <a:picLocks noChangeAspect="1" noChangeArrowheads="1"/>
          </p:cNvPicPr>
          <p:nvPr/>
        </p:nvPicPr>
        <p:blipFill>
          <a:blip r:embed="rId8" cstate="print"/>
          <a:srcRect/>
          <a:stretch>
            <a:fillRect/>
          </a:stretch>
        </p:blipFill>
        <p:spPr bwMode="auto">
          <a:xfrm>
            <a:off x="3200400" y="4800600"/>
            <a:ext cx="997342" cy="1219200"/>
          </a:xfrm>
          <a:prstGeom prst="rect">
            <a:avLst/>
          </a:prstGeom>
          <a:noFill/>
          <a:ln w="9525">
            <a:noFill/>
            <a:miter lim="800000"/>
            <a:headEnd/>
            <a:tailEnd/>
          </a:ln>
        </p:spPr>
      </p:pic>
      <p:sp>
        <p:nvSpPr>
          <p:cNvPr id="16" name="TextBox 15"/>
          <p:cNvSpPr txBox="1"/>
          <p:nvPr/>
        </p:nvSpPr>
        <p:spPr>
          <a:xfrm>
            <a:off x="3124200" y="6019800"/>
            <a:ext cx="1050288" cy="276999"/>
          </a:xfrm>
          <a:prstGeom prst="rect">
            <a:avLst/>
          </a:prstGeom>
          <a:noFill/>
        </p:spPr>
        <p:txBody>
          <a:bodyPr wrap="none" rtlCol="0">
            <a:spAutoFit/>
          </a:bodyPr>
          <a:lstStyle/>
          <a:p>
            <a:r>
              <a:rPr lang="en-US" sz="1200" dirty="0" smtClean="0"/>
              <a:t>Nepal (Hindu)</a:t>
            </a:r>
            <a:endParaRPr lang="en-US" sz="1200" dirty="0"/>
          </a:p>
        </p:txBody>
      </p:sp>
      <p:pic>
        <p:nvPicPr>
          <p:cNvPr id="1033" name="Picture 9"/>
          <p:cNvPicPr>
            <a:picLocks noChangeAspect="1" noChangeArrowheads="1"/>
          </p:cNvPicPr>
          <p:nvPr/>
        </p:nvPicPr>
        <p:blipFill>
          <a:blip r:embed="rId9" cstate="print"/>
          <a:srcRect/>
          <a:stretch>
            <a:fillRect/>
          </a:stretch>
        </p:blipFill>
        <p:spPr bwMode="auto">
          <a:xfrm>
            <a:off x="5638800" y="1219200"/>
            <a:ext cx="2133600" cy="1066800"/>
          </a:xfrm>
          <a:prstGeom prst="rect">
            <a:avLst/>
          </a:prstGeom>
          <a:noFill/>
          <a:ln w="9525">
            <a:noFill/>
            <a:miter lim="800000"/>
            <a:headEnd/>
            <a:tailEnd/>
          </a:ln>
        </p:spPr>
      </p:pic>
      <p:sp>
        <p:nvSpPr>
          <p:cNvPr id="18" name="TextBox 17"/>
          <p:cNvSpPr txBox="1"/>
          <p:nvPr/>
        </p:nvSpPr>
        <p:spPr>
          <a:xfrm>
            <a:off x="5638800" y="2286000"/>
            <a:ext cx="1881221" cy="276999"/>
          </a:xfrm>
          <a:prstGeom prst="rect">
            <a:avLst/>
          </a:prstGeom>
          <a:noFill/>
        </p:spPr>
        <p:txBody>
          <a:bodyPr wrap="none" rtlCol="0">
            <a:spAutoFit/>
          </a:bodyPr>
          <a:lstStyle/>
          <a:p>
            <a:r>
              <a:rPr lang="en-US" sz="1200" dirty="0" smtClean="0"/>
              <a:t>Sri Lanka (Buddhism/Islam)</a:t>
            </a:r>
            <a:endParaRPr lang="en-US" sz="1200" dirty="0"/>
          </a:p>
        </p:txBody>
      </p:sp>
      <p:pic>
        <p:nvPicPr>
          <p:cNvPr id="1034" name="Picture 10"/>
          <p:cNvPicPr>
            <a:picLocks noChangeAspect="1" noChangeArrowheads="1"/>
          </p:cNvPicPr>
          <p:nvPr/>
        </p:nvPicPr>
        <p:blipFill>
          <a:blip r:embed="rId10" cstate="print"/>
          <a:srcRect/>
          <a:stretch>
            <a:fillRect/>
          </a:stretch>
        </p:blipFill>
        <p:spPr bwMode="auto">
          <a:xfrm>
            <a:off x="5638800" y="2819400"/>
            <a:ext cx="2133600" cy="1066800"/>
          </a:xfrm>
          <a:prstGeom prst="rect">
            <a:avLst/>
          </a:prstGeom>
          <a:noFill/>
          <a:ln w="9525">
            <a:noFill/>
            <a:miter lim="800000"/>
            <a:headEnd/>
            <a:tailEnd/>
          </a:ln>
        </p:spPr>
      </p:pic>
      <p:sp>
        <p:nvSpPr>
          <p:cNvPr id="20" name="TextBox 19"/>
          <p:cNvSpPr txBox="1"/>
          <p:nvPr/>
        </p:nvSpPr>
        <p:spPr>
          <a:xfrm>
            <a:off x="5638800" y="3886200"/>
            <a:ext cx="1373068" cy="276999"/>
          </a:xfrm>
          <a:prstGeom prst="rect">
            <a:avLst/>
          </a:prstGeom>
          <a:noFill/>
        </p:spPr>
        <p:txBody>
          <a:bodyPr wrap="none" rtlCol="0">
            <a:spAutoFit/>
          </a:bodyPr>
          <a:lstStyle/>
          <a:p>
            <a:r>
              <a:rPr lang="en-US" sz="1200" dirty="0" smtClean="0"/>
              <a:t>Mongolia (Daoism)</a:t>
            </a:r>
            <a:endParaRPr lang="en-US" sz="1200" dirty="0"/>
          </a:p>
        </p:txBody>
      </p:sp>
      <p:pic>
        <p:nvPicPr>
          <p:cNvPr id="1035" name="Picture 11"/>
          <p:cNvPicPr>
            <a:picLocks noChangeAspect="1" noChangeArrowheads="1"/>
          </p:cNvPicPr>
          <p:nvPr/>
        </p:nvPicPr>
        <p:blipFill>
          <a:blip r:embed="rId11" cstate="print"/>
          <a:srcRect/>
          <a:stretch>
            <a:fillRect/>
          </a:stretch>
        </p:blipFill>
        <p:spPr bwMode="auto">
          <a:xfrm>
            <a:off x="5638800" y="4724400"/>
            <a:ext cx="1715572" cy="1143000"/>
          </a:xfrm>
          <a:prstGeom prst="rect">
            <a:avLst/>
          </a:prstGeom>
          <a:noFill/>
          <a:ln w="9525">
            <a:noFill/>
            <a:miter lim="800000"/>
            <a:headEnd/>
            <a:tailEnd/>
          </a:ln>
        </p:spPr>
      </p:pic>
      <p:sp>
        <p:nvSpPr>
          <p:cNvPr id="22" name="TextBox 21"/>
          <p:cNvSpPr txBox="1"/>
          <p:nvPr/>
        </p:nvSpPr>
        <p:spPr>
          <a:xfrm>
            <a:off x="5638800" y="5791200"/>
            <a:ext cx="1542410" cy="276999"/>
          </a:xfrm>
          <a:prstGeom prst="rect">
            <a:avLst/>
          </a:prstGeom>
          <a:noFill/>
        </p:spPr>
        <p:txBody>
          <a:bodyPr wrap="none" rtlCol="0">
            <a:spAutoFit/>
          </a:bodyPr>
          <a:lstStyle/>
          <a:p>
            <a:r>
              <a:rPr lang="en-US" sz="1200" dirty="0" smtClean="0"/>
              <a:t>South Korea (Daoism)</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dirty="0" smtClean="0"/>
              <a:t>Islamic Flags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295400" y="1143000"/>
            <a:ext cx="1028700" cy="685800"/>
          </a:xfrm>
          <a:prstGeom prst="rect">
            <a:avLst/>
          </a:prstGeom>
          <a:noFill/>
          <a:ln w="9525">
            <a:noFill/>
            <a:miter lim="800000"/>
            <a:headEnd/>
            <a:tailEnd/>
          </a:ln>
        </p:spPr>
      </p:pic>
      <p:sp>
        <p:nvSpPr>
          <p:cNvPr id="5" name="TextBox 4"/>
          <p:cNvSpPr txBox="1"/>
          <p:nvPr/>
        </p:nvSpPr>
        <p:spPr>
          <a:xfrm>
            <a:off x="1295400" y="1828800"/>
            <a:ext cx="920380" cy="276999"/>
          </a:xfrm>
          <a:prstGeom prst="rect">
            <a:avLst/>
          </a:prstGeom>
          <a:noFill/>
        </p:spPr>
        <p:txBody>
          <a:bodyPr wrap="none" rtlCol="0">
            <a:spAutoFit/>
          </a:bodyPr>
          <a:lstStyle/>
          <a:p>
            <a:r>
              <a:rPr lang="en-US" sz="1200" dirty="0" smtClean="0"/>
              <a:t>Afghanistan</a:t>
            </a:r>
            <a:endParaRPr lang="en-US" sz="1200" dirty="0"/>
          </a:p>
        </p:txBody>
      </p:sp>
      <p:pic>
        <p:nvPicPr>
          <p:cNvPr id="2051" name="Picture 3"/>
          <p:cNvPicPr>
            <a:picLocks noChangeAspect="1" noChangeArrowheads="1"/>
          </p:cNvPicPr>
          <p:nvPr/>
        </p:nvPicPr>
        <p:blipFill>
          <a:blip r:embed="rId4" cstate="print"/>
          <a:srcRect/>
          <a:stretch>
            <a:fillRect/>
          </a:stretch>
        </p:blipFill>
        <p:spPr bwMode="auto">
          <a:xfrm>
            <a:off x="1295400" y="2133600"/>
            <a:ext cx="1143715" cy="762000"/>
          </a:xfrm>
          <a:prstGeom prst="rect">
            <a:avLst/>
          </a:prstGeom>
          <a:noFill/>
          <a:ln w="9525">
            <a:noFill/>
            <a:miter lim="800000"/>
            <a:headEnd/>
            <a:tailEnd/>
          </a:ln>
        </p:spPr>
      </p:pic>
      <p:sp>
        <p:nvSpPr>
          <p:cNvPr id="7" name="TextBox 6"/>
          <p:cNvSpPr txBox="1"/>
          <p:nvPr/>
        </p:nvSpPr>
        <p:spPr>
          <a:xfrm>
            <a:off x="1295400" y="2895600"/>
            <a:ext cx="619400" cy="276999"/>
          </a:xfrm>
          <a:prstGeom prst="rect">
            <a:avLst/>
          </a:prstGeom>
          <a:noFill/>
        </p:spPr>
        <p:txBody>
          <a:bodyPr wrap="none" rtlCol="0">
            <a:spAutoFit/>
          </a:bodyPr>
          <a:lstStyle/>
          <a:p>
            <a:r>
              <a:rPr lang="en-US" sz="1200" dirty="0" smtClean="0"/>
              <a:t>Algeria</a:t>
            </a:r>
            <a:endParaRPr lang="en-US" sz="1200" dirty="0"/>
          </a:p>
        </p:txBody>
      </p:sp>
      <p:pic>
        <p:nvPicPr>
          <p:cNvPr id="2052" name="Picture 4"/>
          <p:cNvPicPr>
            <a:picLocks noChangeAspect="1" noChangeArrowheads="1"/>
          </p:cNvPicPr>
          <p:nvPr/>
        </p:nvPicPr>
        <p:blipFill>
          <a:blip r:embed="rId5" cstate="print"/>
          <a:srcRect/>
          <a:stretch>
            <a:fillRect/>
          </a:stretch>
        </p:blipFill>
        <p:spPr bwMode="auto">
          <a:xfrm>
            <a:off x="1295400" y="3200400"/>
            <a:ext cx="1066800" cy="533400"/>
          </a:xfrm>
          <a:prstGeom prst="rect">
            <a:avLst/>
          </a:prstGeom>
          <a:noFill/>
          <a:ln w="9525">
            <a:noFill/>
            <a:miter lim="800000"/>
            <a:headEnd/>
            <a:tailEnd/>
          </a:ln>
        </p:spPr>
      </p:pic>
      <p:sp>
        <p:nvSpPr>
          <p:cNvPr id="9" name="TextBox 8"/>
          <p:cNvSpPr txBox="1"/>
          <p:nvPr/>
        </p:nvSpPr>
        <p:spPr>
          <a:xfrm>
            <a:off x="1295400" y="3733800"/>
            <a:ext cx="841641" cy="276999"/>
          </a:xfrm>
          <a:prstGeom prst="rect">
            <a:avLst/>
          </a:prstGeom>
          <a:noFill/>
        </p:spPr>
        <p:txBody>
          <a:bodyPr wrap="none" rtlCol="0">
            <a:spAutoFit/>
          </a:bodyPr>
          <a:lstStyle/>
          <a:p>
            <a:r>
              <a:rPr lang="en-US" sz="1200" dirty="0" smtClean="0"/>
              <a:t>Azerbaijan</a:t>
            </a:r>
            <a:endParaRPr lang="en-US" sz="1200" dirty="0"/>
          </a:p>
        </p:txBody>
      </p:sp>
      <p:pic>
        <p:nvPicPr>
          <p:cNvPr id="2053" name="Picture 5"/>
          <p:cNvPicPr>
            <a:picLocks noChangeAspect="1" noChangeArrowheads="1"/>
          </p:cNvPicPr>
          <p:nvPr/>
        </p:nvPicPr>
        <p:blipFill>
          <a:blip r:embed="rId6" cstate="print"/>
          <a:srcRect/>
          <a:stretch>
            <a:fillRect/>
          </a:stretch>
        </p:blipFill>
        <p:spPr bwMode="auto">
          <a:xfrm>
            <a:off x="1295400" y="4038600"/>
            <a:ext cx="1371600" cy="685800"/>
          </a:xfrm>
          <a:prstGeom prst="rect">
            <a:avLst/>
          </a:prstGeom>
          <a:noFill/>
          <a:ln w="9525">
            <a:noFill/>
            <a:miter lim="800000"/>
            <a:headEnd/>
            <a:tailEnd/>
          </a:ln>
        </p:spPr>
      </p:pic>
      <p:sp>
        <p:nvSpPr>
          <p:cNvPr id="11" name="TextBox 10"/>
          <p:cNvSpPr txBox="1"/>
          <p:nvPr/>
        </p:nvSpPr>
        <p:spPr>
          <a:xfrm>
            <a:off x="1295400" y="4724400"/>
            <a:ext cx="593432" cy="276999"/>
          </a:xfrm>
          <a:prstGeom prst="rect">
            <a:avLst/>
          </a:prstGeom>
          <a:noFill/>
        </p:spPr>
        <p:txBody>
          <a:bodyPr wrap="none" rtlCol="0">
            <a:spAutoFit/>
          </a:bodyPr>
          <a:lstStyle/>
          <a:p>
            <a:r>
              <a:rPr lang="en-US" sz="1200" dirty="0" smtClean="0"/>
              <a:t>Brunei</a:t>
            </a:r>
            <a:endParaRPr lang="en-US" sz="1200" dirty="0"/>
          </a:p>
        </p:txBody>
      </p:sp>
      <p:pic>
        <p:nvPicPr>
          <p:cNvPr id="2054" name="Picture 6"/>
          <p:cNvPicPr>
            <a:picLocks noChangeAspect="1" noChangeArrowheads="1"/>
          </p:cNvPicPr>
          <p:nvPr/>
        </p:nvPicPr>
        <p:blipFill>
          <a:blip r:embed="rId7" cstate="print"/>
          <a:srcRect/>
          <a:stretch>
            <a:fillRect/>
          </a:stretch>
        </p:blipFill>
        <p:spPr bwMode="auto">
          <a:xfrm>
            <a:off x="1295400" y="5029200"/>
            <a:ext cx="1270000" cy="762000"/>
          </a:xfrm>
          <a:prstGeom prst="rect">
            <a:avLst/>
          </a:prstGeom>
          <a:noFill/>
          <a:ln w="9525">
            <a:noFill/>
            <a:miter lim="800000"/>
            <a:headEnd/>
            <a:tailEnd/>
          </a:ln>
        </p:spPr>
      </p:pic>
      <p:sp>
        <p:nvSpPr>
          <p:cNvPr id="13" name="TextBox 12"/>
          <p:cNvSpPr txBox="1"/>
          <p:nvPr/>
        </p:nvSpPr>
        <p:spPr>
          <a:xfrm>
            <a:off x="1295400" y="5791200"/>
            <a:ext cx="746423" cy="276999"/>
          </a:xfrm>
          <a:prstGeom prst="rect">
            <a:avLst/>
          </a:prstGeom>
          <a:noFill/>
        </p:spPr>
        <p:txBody>
          <a:bodyPr wrap="none" rtlCol="0">
            <a:spAutoFit/>
          </a:bodyPr>
          <a:lstStyle/>
          <a:p>
            <a:r>
              <a:rPr lang="en-US" sz="1200" dirty="0" smtClean="0"/>
              <a:t>Comoros</a:t>
            </a:r>
            <a:endParaRPr lang="en-US" sz="1200" dirty="0"/>
          </a:p>
        </p:txBody>
      </p:sp>
      <p:pic>
        <p:nvPicPr>
          <p:cNvPr id="2055" name="Picture 7"/>
          <p:cNvPicPr>
            <a:picLocks noChangeAspect="1" noChangeArrowheads="1"/>
          </p:cNvPicPr>
          <p:nvPr/>
        </p:nvPicPr>
        <p:blipFill>
          <a:blip r:embed="rId8" cstate="print"/>
          <a:srcRect/>
          <a:stretch>
            <a:fillRect/>
          </a:stretch>
        </p:blipFill>
        <p:spPr bwMode="auto">
          <a:xfrm>
            <a:off x="1295400" y="6019800"/>
            <a:ext cx="1067133" cy="609600"/>
          </a:xfrm>
          <a:prstGeom prst="rect">
            <a:avLst/>
          </a:prstGeom>
          <a:noFill/>
          <a:ln w="9525">
            <a:noFill/>
            <a:miter lim="800000"/>
            <a:headEnd/>
            <a:tailEnd/>
          </a:ln>
        </p:spPr>
      </p:pic>
      <p:sp>
        <p:nvSpPr>
          <p:cNvPr id="15" name="TextBox 14"/>
          <p:cNvSpPr txBox="1"/>
          <p:nvPr/>
        </p:nvSpPr>
        <p:spPr>
          <a:xfrm>
            <a:off x="1219200" y="6581001"/>
            <a:ext cx="426784" cy="276999"/>
          </a:xfrm>
          <a:prstGeom prst="rect">
            <a:avLst/>
          </a:prstGeom>
          <a:noFill/>
        </p:spPr>
        <p:txBody>
          <a:bodyPr wrap="none" rtlCol="0">
            <a:spAutoFit/>
          </a:bodyPr>
          <a:lstStyle/>
          <a:p>
            <a:r>
              <a:rPr lang="en-US" sz="1200" dirty="0" smtClean="0"/>
              <a:t>Iran</a:t>
            </a:r>
            <a:endParaRPr lang="en-US" sz="1200" dirty="0"/>
          </a:p>
        </p:txBody>
      </p:sp>
      <p:pic>
        <p:nvPicPr>
          <p:cNvPr id="2056" name="Picture 8"/>
          <p:cNvPicPr>
            <a:picLocks noChangeAspect="1" noChangeArrowheads="1"/>
          </p:cNvPicPr>
          <p:nvPr/>
        </p:nvPicPr>
        <p:blipFill>
          <a:blip r:embed="rId9" cstate="print"/>
          <a:srcRect/>
          <a:stretch>
            <a:fillRect/>
          </a:stretch>
        </p:blipFill>
        <p:spPr bwMode="auto">
          <a:xfrm>
            <a:off x="3733800" y="1143000"/>
            <a:ext cx="1219200" cy="609600"/>
          </a:xfrm>
          <a:prstGeom prst="rect">
            <a:avLst/>
          </a:prstGeom>
          <a:noFill/>
          <a:ln w="9525">
            <a:noFill/>
            <a:miter lim="800000"/>
            <a:headEnd/>
            <a:tailEnd/>
          </a:ln>
        </p:spPr>
      </p:pic>
      <p:sp>
        <p:nvSpPr>
          <p:cNvPr id="17" name="TextBox 16"/>
          <p:cNvSpPr txBox="1"/>
          <p:nvPr/>
        </p:nvSpPr>
        <p:spPr>
          <a:xfrm>
            <a:off x="3733800" y="1752600"/>
            <a:ext cx="733406" cy="276999"/>
          </a:xfrm>
          <a:prstGeom prst="rect">
            <a:avLst/>
          </a:prstGeom>
          <a:noFill/>
        </p:spPr>
        <p:txBody>
          <a:bodyPr wrap="none" rtlCol="0">
            <a:spAutoFit/>
          </a:bodyPr>
          <a:lstStyle/>
          <a:p>
            <a:r>
              <a:rPr lang="en-US" sz="1200" dirty="0" smtClean="0"/>
              <a:t>Malaysia</a:t>
            </a:r>
            <a:endParaRPr lang="en-US" sz="1200" dirty="0"/>
          </a:p>
        </p:txBody>
      </p:sp>
      <p:pic>
        <p:nvPicPr>
          <p:cNvPr id="2057" name="Picture 9"/>
          <p:cNvPicPr>
            <a:picLocks noChangeAspect="1" noChangeArrowheads="1"/>
          </p:cNvPicPr>
          <p:nvPr/>
        </p:nvPicPr>
        <p:blipFill>
          <a:blip r:embed="rId10" cstate="print"/>
          <a:srcRect/>
          <a:stretch>
            <a:fillRect/>
          </a:stretch>
        </p:blipFill>
        <p:spPr bwMode="auto">
          <a:xfrm>
            <a:off x="3733800" y="2057400"/>
            <a:ext cx="1143000" cy="762000"/>
          </a:xfrm>
          <a:prstGeom prst="rect">
            <a:avLst/>
          </a:prstGeom>
          <a:noFill/>
          <a:ln w="9525">
            <a:noFill/>
            <a:miter lim="800000"/>
            <a:headEnd/>
            <a:tailEnd/>
          </a:ln>
        </p:spPr>
      </p:pic>
      <p:sp>
        <p:nvSpPr>
          <p:cNvPr id="19" name="TextBox 18"/>
          <p:cNvSpPr txBox="1"/>
          <p:nvPr/>
        </p:nvSpPr>
        <p:spPr>
          <a:xfrm>
            <a:off x="3733800" y="2819400"/>
            <a:ext cx="745845" cy="276999"/>
          </a:xfrm>
          <a:prstGeom prst="rect">
            <a:avLst/>
          </a:prstGeom>
          <a:noFill/>
        </p:spPr>
        <p:txBody>
          <a:bodyPr wrap="none" rtlCol="0">
            <a:spAutoFit/>
          </a:bodyPr>
          <a:lstStyle/>
          <a:p>
            <a:r>
              <a:rPr lang="en-US" sz="1200" dirty="0" smtClean="0"/>
              <a:t>Maldives</a:t>
            </a:r>
            <a:endParaRPr lang="en-US" sz="1200" dirty="0"/>
          </a:p>
        </p:txBody>
      </p:sp>
      <p:pic>
        <p:nvPicPr>
          <p:cNvPr id="2058" name="Picture 10"/>
          <p:cNvPicPr>
            <a:picLocks noChangeAspect="1" noChangeArrowheads="1"/>
          </p:cNvPicPr>
          <p:nvPr/>
        </p:nvPicPr>
        <p:blipFill>
          <a:blip r:embed="rId11" cstate="print"/>
          <a:srcRect/>
          <a:stretch>
            <a:fillRect/>
          </a:stretch>
        </p:blipFill>
        <p:spPr bwMode="auto">
          <a:xfrm>
            <a:off x="3733800" y="3124200"/>
            <a:ext cx="1143716" cy="762001"/>
          </a:xfrm>
          <a:prstGeom prst="rect">
            <a:avLst/>
          </a:prstGeom>
          <a:noFill/>
          <a:ln w="9525">
            <a:noFill/>
            <a:miter lim="800000"/>
            <a:headEnd/>
            <a:tailEnd/>
          </a:ln>
        </p:spPr>
      </p:pic>
      <p:sp>
        <p:nvSpPr>
          <p:cNvPr id="21" name="TextBox 20"/>
          <p:cNvSpPr txBox="1"/>
          <p:nvPr/>
        </p:nvSpPr>
        <p:spPr>
          <a:xfrm>
            <a:off x="3733800" y="3886200"/>
            <a:ext cx="870495" cy="276999"/>
          </a:xfrm>
          <a:prstGeom prst="rect">
            <a:avLst/>
          </a:prstGeom>
          <a:noFill/>
        </p:spPr>
        <p:txBody>
          <a:bodyPr wrap="none" rtlCol="0">
            <a:spAutoFit/>
          </a:bodyPr>
          <a:lstStyle/>
          <a:p>
            <a:r>
              <a:rPr lang="en-US" sz="1200" dirty="0" smtClean="0"/>
              <a:t>Mauritania</a:t>
            </a:r>
            <a:endParaRPr lang="en-US" sz="1200" dirty="0"/>
          </a:p>
        </p:txBody>
      </p:sp>
      <p:pic>
        <p:nvPicPr>
          <p:cNvPr id="2059" name="Picture 11"/>
          <p:cNvPicPr>
            <a:picLocks noChangeAspect="1" noChangeArrowheads="1"/>
          </p:cNvPicPr>
          <p:nvPr/>
        </p:nvPicPr>
        <p:blipFill>
          <a:blip r:embed="rId12" cstate="print"/>
          <a:srcRect/>
          <a:stretch>
            <a:fillRect/>
          </a:stretch>
        </p:blipFill>
        <p:spPr bwMode="auto">
          <a:xfrm>
            <a:off x="3733800" y="4267200"/>
            <a:ext cx="1029343" cy="685800"/>
          </a:xfrm>
          <a:prstGeom prst="rect">
            <a:avLst/>
          </a:prstGeom>
          <a:noFill/>
          <a:ln w="9525">
            <a:noFill/>
            <a:miter lim="800000"/>
            <a:headEnd/>
            <a:tailEnd/>
          </a:ln>
        </p:spPr>
      </p:pic>
      <p:sp>
        <p:nvSpPr>
          <p:cNvPr id="23" name="TextBox 22"/>
          <p:cNvSpPr txBox="1"/>
          <p:nvPr/>
        </p:nvSpPr>
        <p:spPr>
          <a:xfrm>
            <a:off x="3733800" y="4953000"/>
            <a:ext cx="703526" cy="276999"/>
          </a:xfrm>
          <a:prstGeom prst="rect">
            <a:avLst/>
          </a:prstGeom>
          <a:noFill/>
        </p:spPr>
        <p:txBody>
          <a:bodyPr wrap="none" rtlCol="0">
            <a:spAutoFit/>
          </a:bodyPr>
          <a:lstStyle/>
          <a:p>
            <a:r>
              <a:rPr lang="en-US" sz="1200" dirty="0" smtClean="0"/>
              <a:t>Pakistan</a:t>
            </a:r>
            <a:endParaRPr lang="en-US" sz="1200" dirty="0"/>
          </a:p>
        </p:txBody>
      </p:sp>
      <p:pic>
        <p:nvPicPr>
          <p:cNvPr id="2060" name="Picture 12"/>
          <p:cNvPicPr>
            <a:picLocks noChangeAspect="1" noChangeArrowheads="1"/>
          </p:cNvPicPr>
          <p:nvPr/>
        </p:nvPicPr>
        <p:blipFill>
          <a:blip r:embed="rId13" cstate="print"/>
          <a:srcRect/>
          <a:stretch>
            <a:fillRect/>
          </a:stretch>
        </p:blipFill>
        <p:spPr bwMode="auto">
          <a:xfrm>
            <a:off x="3733800" y="5334000"/>
            <a:ext cx="990599" cy="660399"/>
          </a:xfrm>
          <a:prstGeom prst="rect">
            <a:avLst/>
          </a:prstGeom>
          <a:noFill/>
          <a:ln w="9525">
            <a:noFill/>
            <a:miter lim="800000"/>
            <a:headEnd/>
            <a:tailEnd/>
          </a:ln>
        </p:spPr>
      </p:pic>
      <p:sp>
        <p:nvSpPr>
          <p:cNvPr id="25" name="TextBox 24"/>
          <p:cNvSpPr txBox="1"/>
          <p:nvPr/>
        </p:nvSpPr>
        <p:spPr>
          <a:xfrm>
            <a:off x="3733800" y="6019800"/>
            <a:ext cx="1712585" cy="276999"/>
          </a:xfrm>
          <a:prstGeom prst="rect">
            <a:avLst/>
          </a:prstGeom>
          <a:noFill/>
        </p:spPr>
        <p:txBody>
          <a:bodyPr wrap="none" rtlCol="0">
            <a:spAutoFit/>
          </a:bodyPr>
          <a:lstStyle/>
          <a:p>
            <a:r>
              <a:rPr lang="en-US" sz="1200" dirty="0" smtClean="0"/>
              <a:t>Kingdom of Saudi Arabia</a:t>
            </a:r>
            <a:endParaRPr lang="en-US" sz="1200" dirty="0"/>
          </a:p>
        </p:txBody>
      </p:sp>
      <p:pic>
        <p:nvPicPr>
          <p:cNvPr id="2061" name="Picture 13"/>
          <p:cNvPicPr>
            <a:picLocks noChangeAspect="1" noChangeArrowheads="1"/>
          </p:cNvPicPr>
          <p:nvPr/>
        </p:nvPicPr>
        <p:blipFill>
          <a:blip r:embed="rId14" cstate="print"/>
          <a:srcRect/>
          <a:stretch>
            <a:fillRect/>
          </a:stretch>
        </p:blipFill>
        <p:spPr bwMode="auto">
          <a:xfrm>
            <a:off x="6705600" y="5410200"/>
            <a:ext cx="1190625" cy="790575"/>
          </a:xfrm>
          <a:prstGeom prst="rect">
            <a:avLst/>
          </a:prstGeom>
          <a:noFill/>
          <a:ln w="9525">
            <a:noFill/>
            <a:miter lim="800000"/>
            <a:headEnd/>
            <a:tailEnd/>
          </a:ln>
        </p:spPr>
      </p:pic>
      <p:sp>
        <p:nvSpPr>
          <p:cNvPr id="27" name="TextBox 26"/>
          <p:cNvSpPr txBox="1"/>
          <p:nvPr/>
        </p:nvSpPr>
        <p:spPr>
          <a:xfrm>
            <a:off x="6705600" y="6172200"/>
            <a:ext cx="803297" cy="276999"/>
          </a:xfrm>
          <a:prstGeom prst="rect">
            <a:avLst/>
          </a:prstGeom>
          <a:noFill/>
        </p:spPr>
        <p:txBody>
          <a:bodyPr wrap="none" rtlCol="0">
            <a:spAutoFit/>
          </a:bodyPr>
          <a:lstStyle/>
          <a:p>
            <a:r>
              <a:rPr lang="en-US" sz="1200" dirty="0" smtClean="0"/>
              <a:t>Singapore</a:t>
            </a:r>
            <a:endParaRPr lang="en-US" sz="1200" dirty="0"/>
          </a:p>
        </p:txBody>
      </p:sp>
      <p:pic>
        <p:nvPicPr>
          <p:cNvPr id="2062" name="Picture 14"/>
          <p:cNvPicPr>
            <a:picLocks noChangeAspect="1" noChangeArrowheads="1"/>
          </p:cNvPicPr>
          <p:nvPr/>
        </p:nvPicPr>
        <p:blipFill>
          <a:blip r:embed="rId15" cstate="print"/>
          <a:srcRect/>
          <a:stretch>
            <a:fillRect/>
          </a:stretch>
        </p:blipFill>
        <p:spPr bwMode="auto">
          <a:xfrm>
            <a:off x="6705600" y="1143000"/>
            <a:ext cx="1028700" cy="685800"/>
          </a:xfrm>
          <a:prstGeom prst="rect">
            <a:avLst/>
          </a:prstGeom>
          <a:noFill/>
          <a:ln w="9525">
            <a:noFill/>
            <a:miter lim="800000"/>
            <a:headEnd/>
            <a:tailEnd/>
          </a:ln>
        </p:spPr>
      </p:pic>
      <p:sp>
        <p:nvSpPr>
          <p:cNvPr id="29" name="TextBox 28"/>
          <p:cNvSpPr txBox="1"/>
          <p:nvPr/>
        </p:nvSpPr>
        <p:spPr>
          <a:xfrm>
            <a:off x="6705600" y="1828800"/>
            <a:ext cx="615938" cy="276999"/>
          </a:xfrm>
          <a:prstGeom prst="rect">
            <a:avLst/>
          </a:prstGeom>
          <a:noFill/>
        </p:spPr>
        <p:txBody>
          <a:bodyPr wrap="none" rtlCol="0">
            <a:spAutoFit/>
          </a:bodyPr>
          <a:lstStyle/>
          <a:p>
            <a:r>
              <a:rPr lang="en-US" sz="1200" dirty="0" smtClean="0"/>
              <a:t>Tunisia</a:t>
            </a:r>
            <a:endParaRPr lang="en-US" sz="1200" dirty="0"/>
          </a:p>
        </p:txBody>
      </p:sp>
      <p:pic>
        <p:nvPicPr>
          <p:cNvPr id="2063" name="Picture 15"/>
          <p:cNvPicPr>
            <a:picLocks noChangeAspect="1" noChangeArrowheads="1"/>
          </p:cNvPicPr>
          <p:nvPr/>
        </p:nvPicPr>
        <p:blipFill>
          <a:blip r:embed="rId16" cstate="print"/>
          <a:srcRect/>
          <a:stretch>
            <a:fillRect/>
          </a:stretch>
        </p:blipFill>
        <p:spPr bwMode="auto">
          <a:xfrm>
            <a:off x="6705600" y="2209800"/>
            <a:ext cx="1029344" cy="685800"/>
          </a:xfrm>
          <a:prstGeom prst="rect">
            <a:avLst/>
          </a:prstGeom>
          <a:noFill/>
          <a:ln w="9525">
            <a:noFill/>
            <a:miter lim="800000"/>
            <a:headEnd/>
            <a:tailEnd/>
          </a:ln>
        </p:spPr>
      </p:pic>
      <p:sp>
        <p:nvSpPr>
          <p:cNvPr id="31" name="TextBox 30"/>
          <p:cNvSpPr txBox="1"/>
          <p:nvPr/>
        </p:nvSpPr>
        <p:spPr>
          <a:xfrm>
            <a:off x="6705600" y="2895600"/>
            <a:ext cx="594009" cy="276999"/>
          </a:xfrm>
          <a:prstGeom prst="rect">
            <a:avLst/>
          </a:prstGeom>
          <a:noFill/>
        </p:spPr>
        <p:txBody>
          <a:bodyPr wrap="none" rtlCol="0">
            <a:spAutoFit/>
          </a:bodyPr>
          <a:lstStyle/>
          <a:p>
            <a:r>
              <a:rPr lang="en-US" sz="1200" dirty="0" smtClean="0"/>
              <a:t>Turkey</a:t>
            </a:r>
            <a:endParaRPr lang="en-US" sz="1200" dirty="0"/>
          </a:p>
        </p:txBody>
      </p:sp>
      <p:pic>
        <p:nvPicPr>
          <p:cNvPr id="2064" name="Picture 16"/>
          <p:cNvPicPr>
            <a:picLocks noChangeAspect="1" noChangeArrowheads="1"/>
          </p:cNvPicPr>
          <p:nvPr/>
        </p:nvPicPr>
        <p:blipFill>
          <a:blip r:embed="rId17" cstate="print"/>
          <a:srcRect/>
          <a:stretch>
            <a:fillRect/>
          </a:stretch>
        </p:blipFill>
        <p:spPr bwMode="auto">
          <a:xfrm>
            <a:off x="6705600" y="3200400"/>
            <a:ext cx="1029343" cy="685800"/>
          </a:xfrm>
          <a:prstGeom prst="rect">
            <a:avLst/>
          </a:prstGeom>
          <a:noFill/>
          <a:ln w="9525">
            <a:noFill/>
            <a:miter lim="800000"/>
            <a:headEnd/>
            <a:tailEnd/>
          </a:ln>
        </p:spPr>
      </p:pic>
      <p:sp>
        <p:nvSpPr>
          <p:cNvPr id="33" name="TextBox 32"/>
          <p:cNvSpPr txBox="1"/>
          <p:nvPr/>
        </p:nvSpPr>
        <p:spPr>
          <a:xfrm>
            <a:off x="6705600" y="3886200"/>
            <a:ext cx="1032334" cy="276999"/>
          </a:xfrm>
          <a:prstGeom prst="rect">
            <a:avLst/>
          </a:prstGeom>
          <a:noFill/>
        </p:spPr>
        <p:txBody>
          <a:bodyPr wrap="none" rtlCol="0">
            <a:spAutoFit/>
          </a:bodyPr>
          <a:lstStyle/>
          <a:p>
            <a:r>
              <a:rPr lang="en-US" sz="1200" dirty="0" smtClean="0"/>
              <a:t>Turkmenistan</a:t>
            </a:r>
            <a:endParaRPr lang="en-US" sz="1200" dirty="0"/>
          </a:p>
        </p:txBody>
      </p:sp>
      <p:pic>
        <p:nvPicPr>
          <p:cNvPr id="2065" name="Picture 17"/>
          <p:cNvPicPr>
            <a:picLocks noChangeAspect="1" noChangeArrowheads="1"/>
          </p:cNvPicPr>
          <p:nvPr/>
        </p:nvPicPr>
        <p:blipFill>
          <a:blip r:embed="rId18" cstate="print"/>
          <a:srcRect/>
          <a:stretch>
            <a:fillRect/>
          </a:stretch>
        </p:blipFill>
        <p:spPr bwMode="auto">
          <a:xfrm>
            <a:off x="6705600" y="4343400"/>
            <a:ext cx="1219198" cy="609599"/>
          </a:xfrm>
          <a:prstGeom prst="rect">
            <a:avLst/>
          </a:prstGeom>
          <a:noFill/>
          <a:ln w="9525">
            <a:noFill/>
            <a:miter lim="800000"/>
            <a:headEnd/>
            <a:tailEnd/>
          </a:ln>
        </p:spPr>
      </p:pic>
      <p:sp>
        <p:nvSpPr>
          <p:cNvPr id="35" name="TextBox 34"/>
          <p:cNvSpPr txBox="1"/>
          <p:nvPr/>
        </p:nvSpPr>
        <p:spPr>
          <a:xfrm>
            <a:off x="6705600" y="4953000"/>
            <a:ext cx="870366" cy="276999"/>
          </a:xfrm>
          <a:prstGeom prst="rect">
            <a:avLst/>
          </a:prstGeom>
          <a:noFill/>
        </p:spPr>
        <p:txBody>
          <a:bodyPr wrap="none" rtlCol="0">
            <a:spAutoFit/>
          </a:bodyPr>
          <a:lstStyle/>
          <a:p>
            <a:r>
              <a:rPr lang="en-US" sz="1200" dirty="0" smtClean="0"/>
              <a:t>Uzbekistan</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Military Cemeteries (Normandy) </a:t>
            </a:r>
            <a:endParaRPr lang="en-US" sz="3100" b="1" dirty="0">
              <a:solidFill>
                <a:srgbClr val="001010"/>
              </a:solidFill>
              <a:effectLst>
                <a:outerShdw blurRad="38100" dist="38100" dir="2700000" algn="tl">
                  <a:srgbClr val="C0C0C0"/>
                </a:outerShdw>
              </a:effectLst>
            </a:endParaRPr>
          </a:p>
        </p:txBody>
      </p:sp>
      <p:pic>
        <p:nvPicPr>
          <p:cNvPr id="16" name="Picture 3"/>
          <p:cNvPicPr>
            <a:picLocks noChangeAspect="1" noChangeArrowheads="1"/>
          </p:cNvPicPr>
          <p:nvPr/>
        </p:nvPicPr>
        <p:blipFill>
          <a:blip r:embed="rId7" cstate="print"/>
          <a:srcRect/>
          <a:stretch>
            <a:fillRect/>
          </a:stretch>
        </p:blipFill>
        <p:spPr bwMode="auto">
          <a:xfrm>
            <a:off x="5105400" y="1524000"/>
            <a:ext cx="3200400" cy="2400300"/>
          </a:xfrm>
          <a:prstGeom prst="rect">
            <a:avLst/>
          </a:prstGeom>
          <a:noFill/>
          <a:ln w="9525">
            <a:noFill/>
            <a:miter lim="800000"/>
            <a:headEnd/>
            <a:tailEnd/>
          </a:ln>
        </p:spPr>
      </p:pic>
      <p:pic>
        <p:nvPicPr>
          <p:cNvPr id="17" name="Picture 6"/>
          <p:cNvPicPr>
            <a:picLocks noChangeAspect="1" noChangeArrowheads="1"/>
          </p:cNvPicPr>
          <p:nvPr/>
        </p:nvPicPr>
        <p:blipFill>
          <a:blip r:embed="rId8" cstate="print"/>
          <a:srcRect/>
          <a:stretch>
            <a:fillRect/>
          </a:stretch>
        </p:blipFill>
        <p:spPr bwMode="auto">
          <a:xfrm>
            <a:off x="5867400" y="4343400"/>
            <a:ext cx="3048000" cy="2090738"/>
          </a:xfrm>
          <a:prstGeom prst="rect">
            <a:avLst/>
          </a:prstGeom>
          <a:noFill/>
          <a:ln w="9525">
            <a:noFill/>
            <a:miter lim="800000"/>
            <a:headEnd/>
            <a:tailEnd/>
          </a:ln>
        </p:spPr>
      </p:pic>
      <p:pic>
        <p:nvPicPr>
          <p:cNvPr id="18" name="Picture 4"/>
          <p:cNvPicPr>
            <a:picLocks noChangeAspect="1" noChangeArrowheads="1"/>
          </p:cNvPicPr>
          <p:nvPr/>
        </p:nvPicPr>
        <p:blipFill>
          <a:blip r:embed="rId9" cstate="print"/>
          <a:srcRect/>
          <a:stretch>
            <a:fillRect/>
          </a:stretch>
        </p:blipFill>
        <p:spPr bwMode="auto">
          <a:xfrm>
            <a:off x="2514600" y="1219200"/>
            <a:ext cx="2057400" cy="2743200"/>
          </a:xfrm>
          <a:prstGeom prst="rect">
            <a:avLst/>
          </a:prstGeom>
          <a:noFill/>
          <a:ln w="9525">
            <a:noFill/>
            <a:miter lim="800000"/>
            <a:headEnd/>
            <a:tailEnd/>
          </a:ln>
        </p:spPr>
      </p:pic>
      <p:pic>
        <p:nvPicPr>
          <p:cNvPr id="19" name="Picture 5"/>
          <p:cNvPicPr>
            <a:picLocks noChangeAspect="1" noChangeArrowheads="1"/>
          </p:cNvPicPr>
          <p:nvPr/>
        </p:nvPicPr>
        <p:blipFill>
          <a:blip r:embed="rId10" cstate="print"/>
          <a:srcRect/>
          <a:stretch>
            <a:fillRect/>
          </a:stretch>
        </p:blipFill>
        <p:spPr bwMode="auto">
          <a:xfrm>
            <a:off x="2286000" y="4114800"/>
            <a:ext cx="3429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151066"/>
            <a:ext cx="6934200" cy="1523494"/>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Available Emblems of Belief For Placement on Government Headstones and Markers </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590800" y="2362200"/>
            <a:ext cx="6248400" cy="1384995"/>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dirty="0" smtClean="0"/>
              <a:t>Today there are nearly 50 available emblems of belief, and a clear process of applying for additional emblems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The Cross of Sacrifice</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362200" y="1595021"/>
            <a:ext cx="6477000" cy="4832092"/>
          </a:xfrm>
          <a:prstGeom prst="rect">
            <a:avLst/>
          </a:prstGeom>
          <a:solidFill>
            <a:schemeClr val="bg1"/>
          </a:solidFill>
          <a:ln w="9525">
            <a:noFill/>
            <a:miter lim="800000"/>
            <a:headEnd/>
            <a:tailEnd/>
          </a:ln>
          <a:effectLst/>
        </p:spPr>
        <p:txBody>
          <a:bodyPr wrap="square">
            <a:spAutoFit/>
          </a:bodyPr>
          <a:lstStyle/>
          <a:p>
            <a:r>
              <a:rPr lang="en-US" sz="2800" dirty="0" smtClean="0"/>
              <a:t>The </a:t>
            </a:r>
            <a:r>
              <a:rPr lang="en-US" sz="2800" b="1" dirty="0" smtClean="0"/>
              <a:t>Cross of Sacrifice</a:t>
            </a:r>
            <a:r>
              <a:rPr lang="en-US" sz="2800" dirty="0" smtClean="0"/>
              <a:t> was designed by Sir Reginald Bloomfield for the Imperial War Graves Commission and is usually present in Commonwealth war cemeteries containing 40 or more graves. </a:t>
            </a:r>
          </a:p>
          <a:p>
            <a:pPr lvl="1">
              <a:buFont typeface="Arial" pitchFamily="34" charset="0"/>
              <a:buChar char="•"/>
            </a:pPr>
            <a:r>
              <a:rPr lang="en-US" sz="2800" dirty="0" smtClean="0"/>
              <a:t> It is normally a freestanding four point limestone Latin cross in one of three sizes ranging in height from 18 to 32 feet.</a:t>
            </a:r>
          </a:p>
          <a:p>
            <a:pPr lvl="1">
              <a:buFont typeface="Arial" pitchFamily="34" charset="0"/>
              <a:buChar char="•"/>
            </a:pPr>
            <a:r>
              <a:rPr lang="en-US" sz="2800" dirty="0" smtClean="0"/>
              <a:t> On the face of the cross is a bronze sword, blade down. </a:t>
            </a:r>
          </a:p>
          <a:p>
            <a:pPr lvl="1">
              <a:buFont typeface="Arial" pitchFamily="34" charset="0"/>
              <a:buChar char="•"/>
            </a:pPr>
            <a:r>
              <a:rPr lang="en-US" sz="2800" dirty="0" smtClean="0"/>
              <a:t> It is usually mounted on an octagonal base.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The Cross of Sacrifice</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590800" y="1447800"/>
            <a:ext cx="6248400" cy="4401205"/>
          </a:xfrm>
          <a:prstGeom prst="rect">
            <a:avLst/>
          </a:prstGeom>
          <a:solidFill>
            <a:schemeClr val="bg1"/>
          </a:solidFill>
          <a:ln w="9525">
            <a:noFill/>
            <a:miter lim="800000"/>
            <a:headEnd/>
            <a:tailEnd/>
          </a:ln>
          <a:effectLst/>
        </p:spPr>
        <p:txBody>
          <a:bodyPr wrap="square">
            <a:spAutoFit/>
          </a:bodyPr>
          <a:lstStyle/>
          <a:p>
            <a:pPr>
              <a:buFont typeface="Arial" pitchFamily="34" charset="0"/>
              <a:buChar char="•"/>
            </a:pPr>
            <a:r>
              <a:rPr lang="en-US" sz="2800" dirty="0" smtClean="0"/>
              <a:t> The Cross represents the faith of the majority of the dead and the sword represents the military character of the cemetery</a:t>
            </a:r>
          </a:p>
          <a:p>
            <a:endParaRPr lang="en-US" sz="2800" dirty="0" smtClean="0"/>
          </a:p>
          <a:p>
            <a:pPr>
              <a:buFont typeface="Arial" pitchFamily="34" charset="0"/>
              <a:buChar char="•"/>
            </a:pPr>
            <a:r>
              <a:rPr lang="en-US" sz="2800" dirty="0" smtClean="0"/>
              <a:t> The sword stands as a universal symbol of selflessness</a:t>
            </a:r>
          </a:p>
          <a:p>
            <a:r>
              <a:rPr lang="en-US" sz="2800" dirty="0" smtClean="0"/>
              <a:t> </a:t>
            </a:r>
          </a:p>
          <a:p>
            <a:pPr>
              <a:buFont typeface="Arial" pitchFamily="34" charset="0"/>
              <a:buChar char="•"/>
            </a:pPr>
            <a:r>
              <a:rPr lang="en-US" sz="2800" dirty="0" smtClean="0"/>
              <a:t>“The upturned sword shows that the battle has been fought and that those who gave there lives are now mourned.”</a:t>
            </a:r>
            <a:r>
              <a:rPr lang="en-US" sz="2800" i="1" dirty="0" smtClean="0"/>
              <a:t>�</a:t>
            </a:r>
            <a:r>
              <a:rPr lang="en-US" sz="1200" dirty="0" smtClean="0"/>
              <a:t>Ref- Tyne Cot Visitors Centre</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Logos - ICLRS letterhead.png"/>
          <p:cNvPicPr>
            <a:picLocks noChangeAspect="1"/>
          </p:cNvPicPr>
          <p:nvPr/>
        </p:nvPicPr>
        <p:blipFill>
          <a:blip r:embed="rId3" cstate="print"/>
          <a:srcRect/>
          <a:stretch>
            <a:fillRect/>
          </a:stretch>
        </p:blipFill>
        <p:spPr bwMode="auto">
          <a:xfrm>
            <a:off x="381000" y="228600"/>
            <a:ext cx="1447800"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The Cross of Sacrifice </a:t>
            </a:r>
            <a:endParaRPr lang="en-US" sz="3100" b="1" dirty="0">
              <a:solidFill>
                <a:srgbClr val="001010"/>
              </a:solidFill>
              <a:effectLst>
                <a:outerShdw blurRad="38100" dist="38100" dir="2700000" algn="tl">
                  <a:srgbClr val="C0C0C0"/>
                </a:outerShdw>
              </a:effectLst>
            </a:endParaRPr>
          </a:p>
        </p:txBody>
      </p:sp>
      <p:pic>
        <p:nvPicPr>
          <p:cNvPr id="16" name="Picture 3"/>
          <p:cNvPicPr>
            <a:picLocks noChangeAspect="1" noChangeArrowheads="1"/>
          </p:cNvPicPr>
          <p:nvPr/>
        </p:nvPicPr>
        <p:blipFill>
          <a:blip r:embed="rId4" cstate="print"/>
          <a:srcRect/>
          <a:stretch>
            <a:fillRect/>
          </a:stretch>
        </p:blipFill>
        <p:spPr bwMode="auto">
          <a:xfrm>
            <a:off x="381000" y="1905000"/>
            <a:ext cx="5257800" cy="3581400"/>
          </a:xfrm>
          <a:prstGeom prst="rect">
            <a:avLst/>
          </a:prstGeom>
          <a:noFill/>
          <a:ln w="9525">
            <a:noFill/>
            <a:miter lim="800000"/>
            <a:headEnd/>
            <a:tailEnd/>
          </a:ln>
        </p:spPr>
      </p:pic>
      <p:pic>
        <p:nvPicPr>
          <p:cNvPr id="17" name="Picture 2"/>
          <p:cNvPicPr>
            <a:picLocks noChangeAspect="1" noChangeArrowheads="1"/>
          </p:cNvPicPr>
          <p:nvPr/>
        </p:nvPicPr>
        <p:blipFill>
          <a:blip r:embed="rId5" cstate="print"/>
          <a:srcRect/>
          <a:stretch>
            <a:fillRect/>
          </a:stretch>
        </p:blipFill>
        <p:spPr bwMode="auto">
          <a:xfrm>
            <a:off x="4343400" y="1371600"/>
            <a:ext cx="4572000" cy="3810000"/>
          </a:xfrm>
          <a:prstGeom prst="rect">
            <a:avLst/>
          </a:prstGeom>
          <a:noFill/>
          <a:ln w="9525">
            <a:noFill/>
            <a:miter lim="800000"/>
            <a:headEnd/>
            <a:tailEnd/>
          </a:ln>
        </p:spPr>
      </p:pic>
      <p:sp>
        <p:nvSpPr>
          <p:cNvPr id="18" name="TextBox 17"/>
          <p:cNvSpPr txBox="1"/>
          <p:nvPr/>
        </p:nvSpPr>
        <p:spPr>
          <a:xfrm>
            <a:off x="2438400" y="5486400"/>
            <a:ext cx="6248400" cy="1200329"/>
          </a:xfrm>
          <a:prstGeom prst="rect">
            <a:avLst/>
          </a:prstGeom>
          <a:noFill/>
        </p:spPr>
        <p:txBody>
          <a:bodyPr wrap="square" rtlCol="0">
            <a:spAutoFit/>
          </a:bodyPr>
          <a:lstStyle/>
          <a:p>
            <a:r>
              <a:rPr lang="en-US" dirty="0" smtClean="0"/>
              <a:t>This is the Cross of Sacrifice located in Arlington National Cemetery by the graves of United States citizens who enlisted in the Canadian military, and lost their lives during the First World War.</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Conclusion</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590800" y="2362200"/>
            <a:ext cx="6248400" cy="3754874"/>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dirty="0" smtClean="0"/>
              <a:t>When confronting symbols, courts should be more self-aware of their jurispathic tendencies – their proclivity to kill alternative conceptions of what symbols mean and to adopt a single “official” conception.</a:t>
            </a:r>
          </a:p>
          <a:p>
            <a:pPr>
              <a:spcBef>
                <a:spcPct val="50000"/>
              </a:spcBef>
            </a:pPr>
            <a:r>
              <a:rPr lang="en-US" sz="2800" dirty="0" smtClean="0"/>
              <a:t>Rather than declaring definitively what symbols mean, often courts should adopt a more modest posture</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Conclusion</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438400" y="2057400"/>
            <a:ext cx="6248400" cy="4185761"/>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dirty="0" smtClean="0"/>
              <a:t>Rather than taking sides about what contested symbols “really” mean, courts can often recognize that they mean a great many different things to different people.</a:t>
            </a:r>
          </a:p>
          <a:p>
            <a:pPr>
              <a:spcBef>
                <a:spcPct val="50000"/>
              </a:spcBef>
            </a:pPr>
            <a:r>
              <a:rPr lang="en-US" sz="2800" dirty="0" smtClean="0"/>
              <a:t>By refraining from taking sides between those who insist upon imposing a single meaning upon those symbols, courts can allow differing jurisgenerative visions to coexist and compete with each other for our hearts and minds.</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Conclusion</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590800" y="2362200"/>
            <a:ext cx="6248400" cy="3323987"/>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dirty="0" smtClean="0"/>
              <a:t>When courts give official sanction to a particular interpretation of a symbol, this has the jurispathic effect of killing other competing interpretations.</a:t>
            </a:r>
          </a:p>
          <a:p>
            <a:pPr>
              <a:spcBef>
                <a:spcPct val="50000"/>
              </a:spcBef>
            </a:pPr>
            <a:r>
              <a:rPr lang="en-US" sz="2800" dirty="0" smtClean="0"/>
              <a:t>Generally, this is not simply unnecessary violence, it is deeply antithetical to the very character and purpose of symbols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Lautsi &amp; Ors. v. Italy (ECtHR (GC), 2011)</a:t>
            </a:r>
            <a:br>
              <a:rPr lang="en-US" sz="3200" dirty="0" smtClean="0"/>
            </a:br>
            <a:r>
              <a:rPr lang="en-US" sz="3200" dirty="0" smtClean="0"/>
              <a:t>Description:</a:t>
            </a:r>
            <a:endParaRPr lang="en-US" sz="3200" dirty="0"/>
          </a:p>
        </p:txBody>
      </p:sp>
      <p:sp>
        <p:nvSpPr>
          <p:cNvPr id="3" name="Content Placeholder 2"/>
          <p:cNvSpPr>
            <a:spLocks noGrp="1"/>
          </p:cNvSpPr>
          <p:nvPr>
            <p:ph sz="quarter" idx="1"/>
          </p:nvPr>
        </p:nvSpPr>
        <p:spPr/>
        <p:txBody>
          <a:bodyPr>
            <a:normAutofit fontScale="92500" lnSpcReduction="10000"/>
          </a:bodyPr>
          <a:lstStyle/>
          <a:p>
            <a:r>
              <a:rPr lang="en-US" dirty="0" smtClean="0"/>
              <a:t>In March, 2011, a Grand Chamber of the European Court of Human Rights reversed an earlier panel decision in </a:t>
            </a:r>
            <a:r>
              <a:rPr lang="en-US" i="1" dirty="0" smtClean="0"/>
              <a:t>Lautsi &amp; Ors. v. Italy,</a:t>
            </a:r>
            <a:r>
              <a:rPr lang="en-US" dirty="0" smtClean="0"/>
              <a:t> holding </a:t>
            </a:r>
            <a:r>
              <a:rPr lang="en-GB" dirty="0" smtClean="0"/>
              <a:t>that the display of crucifixes in the classrooms of Italian state schools was within the </a:t>
            </a:r>
            <a:r>
              <a:rPr lang="en-GB" dirty="0" smtClean="0">
                <a:solidFill>
                  <a:schemeClr val="accent1"/>
                </a:solidFill>
              </a:rPr>
              <a:t>margin of appreciation</a:t>
            </a:r>
            <a:r>
              <a:rPr lang="en-GB" dirty="0" smtClean="0"/>
              <a:t> accorded to member states of the Council of Europe </a:t>
            </a:r>
            <a:endParaRPr lang="en-GB" sz="1500" dirty="0" smtClean="0"/>
          </a:p>
          <a:p>
            <a:pPr lvl="1">
              <a:buNone/>
            </a:pPr>
            <a:endParaRPr lang="en-GB" dirty="0" smtClean="0"/>
          </a:p>
          <a:p>
            <a:pPr lvl="1"/>
            <a:r>
              <a:rPr lang="en-GB" dirty="0" smtClean="0"/>
              <a:t>Therefore, it did not violate Article 2 of Protocol No. 1 ECHR (right to education and right of parents to ensure such education is in conformity with their own religious and philosophical convictions)</a:t>
            </a:r>
          </a:p>
          <a:p>
            <a:pPr lvl="1"/>
            <a:endParaRPr lang="en-GB" dirty="0" smtClean="0"/>
          </a:p>
          <a:p>
            <a:pPr lvl="1"/>
            <a:r>
              <a:rPr lang="en-GB" dirty="0" smtClean="0"/>
              <a:t>The Grand Chamber also concluded it was not necessary separately to examine the complaints under Articles 9 (thought, conscience and religion) and 14 (discrimination))</a:t>
            </a: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wish man copy.jpg"/>
          <p:cNvPicPr>
            <a:picLocks noChangeAspect="1"/>
          </p:cNvPicPr>
          <p:nvPr/>
        </p:nvPicPr>
        <p:blipFill>
          <a:blip r:embed="rId3" cstate="print"/>
          <a:stretch>
            <a:fillRect/>
          </a:stretch>
        </p:blipFill>
        <p:spPr>
          <a:xfrm>
            <a:off x="5715000" y="3505200"/>
            <a:ext cx="2799346" cy="2263303"/>
          </a:xfrm>
          <a:prstGeom prst="round2DiagRect">
            <a:avLst/>
          </a:prstGeom>
        </p:spPr>
      </p:pic>
      <p:pic>
        <p:nvPicPr>
          <p:cNvPr id="6" name="Picture 5" descr="C:\Documents and Settings\Donlu\My Documents\My Dropbox\ICLRS (1)\ICLRS complete\Photos\100_5624.jpg"/>
          <p:cNvPicPr>
            <a:picLocks noChangeAspect="1" noChangeArrowheads="1"/>
          </p:cNvPicPr>
          <p:nvPr/>
        </p:nvPicPr>
        <p:blipFill>
          <a:blip r:embed="rId4" cstate="print"/>
          <a:srcRect/>
          <a:stretch>
            <a:fillRect/>
          </a:stretch>
        </p:blipFill>
        <p:spPr bwMode="auto">
          <a:xfrm>
            <a:off x="1219199" y="3657600"/>
            <a:ext cx="3770723" cy="2514600"/>
          </a:xfrm>
          <a:prstGeom prst="round2DiagRect">
            <a:avLst/>
          </a:prstGeom>
          <a:noFill/>
        </p:spPr>
      </p:pic>
      <p:pic>
        <p:nvPicPr>
          <p:cNvPr id="7" name="Picture 6" descr="Photo cover.jpg"/>
          <p:cNvPicPr>
            <a:picLocks noChangeAspect="1"/>
          </p:cNvPicPr>
          <p:nvPr/>
        </p:nvPicPr>
        <p:blipFill>
          <a:blip r:embed="rId5" cstate="print"/>
          <a:stretch>
            <a:fillRect/>
          </a:stretch>
        </p:blipFill>
        <p:spPr>
          <a:xfrm>
            <a:off x="533400" y="838200"/>
            <a:ext cx="3999879" cy="2436435"/>
          </a:xfrm>
          <a:prstGeom prst="round2DiagRect">
            <a:avLst/>
          </a:prstGeom>
        </p:spPr>
      </p:pic>
      <p:sp>
        <p:nvSpPr>
          <p:cNvPr id="8" name="TextBox 7"/>
          <p:cNvSpPr txBox="1"/>
          <p:nvPr/>
        </p:nvSpPr>
        <p:spPr>
          <a:xfrm>
            <a:off x="4800600" y="457200"/>
            <a:ext cx="4038600" cy="461665"/>
          </a:xfrm>
          <a:prstGeom prst="rect">
            <a:avLst/>
          </a:prstGeom>
          <a:solidFill>
            <a:schemeClr val="accent2">
              <a:lumMod val="20000"/>
              <a:lumOff val="80000"/>
            </a:schemeClr>
          </a:solidFill>
          <a:ln cmpd="thickThin">
            <a:solidFill>
              <a:schemeClr val="tx1"/>
            </a:solidFill>
          </a:ln>
        </p:spPr>
        <p:txBody>
          <a:bodyPr wrap="square" rtlCol="0">
            <a:spAutoFit/>
          </a:bodyPr>
          <a:lstStyle/>
          <a:p>
            <a:pPr algn="ctr"/>
            <a:r>
              <a:rPr lang="en-US" sz="2400" dirty="0" smtClean="0">
                <a:latin typeface="+mj-lt"/>
              </a:rPr>
              <a:t> Thank you</a:t>
            </a:r>
            <a:endParaRPr lang="en-US" sz="2800" dirty="0"/>
          </a:p>
        </p:txBody>
      </p:sp>
      <p:pic>
        <p:nvPicPr>
          <p:cNvPr id="9" name="Picture 8" descr="Notre Dame Cathedral, Paris.jpg"/>
          <p:cNvPicPr>
            <a:picLocks noChangeAspect="1"/>
          </p:cNvPicPr>
          <p:nvPr/>
        </p:nvPicPr>
        <p:blipFill>
          <a:blip r:embed="rId6" cstate="print"/>
          <a:stretch>
            <a:fillRect/>
          </a:stretch>
        </p:blipFill>
        <p:spPr>
          <a:xfrm>
            <a:off x="5410200" y="1295400"/>
            <a:ext cx="2514600" cy="1880286"/>
          </a:xfrm>
          <a:prstGeom prst="round2DiagRect">
            <a:avLst>
              <a:gd name="adj1" fmla="val 16667"/>
              <a:gd name="adj2" fmla="val 0"/>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352800"/>
            <a:ext cx="8382000" cy="3276600"/>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en-US" cap="small" dirty="0" smtClean="0">
                <a:solidFill>
                  <a:schemeClr val="tx1">
                    <a:lumMod val="95000"/>
                    <a:lumOff val="5000"/>
                  </a:schemeClr>
                </a:solidFill>
              </a:rPr>
              <a:t>International Center for Law and Religion Studies</a:t>
            </a:r>
          </a:p>
          <a:p>
            <a:r>
              <a:rPr lang="en-US" cap="small" dirty="0" smtClean="0">
                <a:solidFill>
                  <a:schemeClr val="tx1">
                    <a:lumMod val="95000"/>
                    <a:lumOff val="5000"/>
                  </a:schemeClr>
                </a:solidFill>
              </a:rPr>
              <a:t>Community Service Outreach Committee, J. Reuben Clark Law Society</a:t>
            </a:r>
          </a:p>
          <a:p>
            <a:r>
              <a:rPr lang="en-US" cap="small" dirty="0" smtClean="0">
                <a:solidFill>
                  <a:schemeClr val="tx1">
                    <a:lumMod val="95000"/>
                    <a:lumOff val="5000"/>
                  </a:schemeClr>
                </a:solidFill>
              </a:rPr>
              <a:t>Religious Freedom Discussion Series</a:t>
            </a:r>
          </a:p>
          <a:p>
            <a:r>
              <a:rPr lang="en-US" cap="small" dirty="0" smtClean="0">
                <a:solidFill>
                  <a:schemeClr val="tx1">
                    <a:lumMod val="95000"/>
                    <a:lumOff val="5000"/>
                  </a:schemeClr>
                </a:solidFill>
              </a:rPr>
              <a:t>October 27, 2011</a:t>
            </a:r>
          </a:p>
          <a:p>
            <a:endParaRPr lang="en-US" cap="small" dirty="0" smtClean="0">
              <a:solidFill>
                <a:schemeClr val="tx1">
                  <a:lumMod val="95000"/>
                  <a:lumOff val="5000"/>
                </a:schemeClr>
              </a:solidFill>
            </a:endParaRPr>
          </a:p>
          <a:p>
            <a:r>
              <a:rPr lang="en-US" b="1" cap="small" dirty="0" smtClean="0">
                <a:solidFill>
                  <a:schemeClr val="tx1">
                    <a:lumMod val="95000"/>
                    <a:lumOff val="5000"/>
                  </a:schemeClr>
                </a:solidFill>
              </a:rPr>
              <a:t>Professor </a:t>
            </a:r>
            <a:r>
              <a:rPr lang="en-US" b="1" cap="small" dirty="0">
                <a:solidFill>
                  <a:schemeClr val="tx1">
                    <a:lumMod val="95000"/>
                    <a:lumOff val="5000"/>
                  </a:schemeClr>
                </a:solidFill>
              </a:rPr>
              <a:t>Brett G. Scharffs</a:t>
            </a:r>
            <a:endParaRPr lang="en-US" b="1" dirty="0">
              <a:solidFill>
                <a:schemeClr val="tx1">
                  <a:lumMod val="95000"/>
                  <a:lumOff val="5000"/>
                </a:schemeClr>
              </a:solidFill>
            </a:endParaRPr>
          </a:p>
          <a:p>
            <a:r>
              <a:rPr lang="en-US" dirty="0">
                <a:solidFill>
                  <a:schemeClr val="tx1">
                    <a:lumMod val="95000"/>
                    <a:lumOff val="5000"/>
                  </a:schemeClr>
                </a:solidFill>
              </a:rPr>
              <a:t>Francis R. Kirkham Professor of Law</a:t>
            </a:r>
          </a:p>
          <a:p>
            <a:r>
              <a:rPr lang="en-US" dirty="0">
                <a:solidFill>
                  <a:schemeClr val="tx1">
                    <a:lumMod val="95000"/>
                    <a:lumOff val="5000"/>
                  </a:schemeClr>
                </a:solidFill>
              </a:rPr>
              <a:t>Associate Director, International Center for Law and Religion Studies</a:t>
            </a:r>
          </a:p>
          <a:p>
            <a:r>
              <a:rPr lang="en-US" dirty="0">
                <a:solidFill>
                  <a:schemeClr val="tx1">
                    <a:lumMod val="95000"/>
                    <a:lumOff val="5000"/>
                  </a:schemeClr>
                </a:solidFill>
              </a:rPr>
              <a:t>J. Reuben Clark Law School</a:t>
            </a:r>
          </a:p>
          <a:p>
            <a:r>
              <a:rPr lang="en-US" dirty="0">
                <a:solidFill>
                  <a:schemeClr val="tx1">
                    <a:lumMod val="95000"/>
                    <a:lumOff val="5000"/>
                  </a:schemeClr>
                </a:solidFill>
              </a:rPr>
              <a:t>Brigham Young University</a:t>
            </a:r>
          </a:p>
        </p:txBody>
      </p:sp>
      <p:sp>
        <p:nvSpPr>
          <p:cNvPr id="2" name="Title 1"/>
          <p:cNvSpPr>
            <a:spLocks noGrp="1"/>
          </p:cNvSpPr>
          <p:nvPr>
            <p:ph type="ctrTitle"/>
          </p:nvPr>
        </p:nvSpPr>
        <p:spPr>
          <a:xfrm>
            <a:off x="762000" y="304800"/>
            <a:ext cx="7467600" cy="2209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
            </a:r>
            <a:br>
              <a:rPr lang="en-US" dirty="0" smtClean="0"/>
            </a:br>
            <a:r>
              <a:rPr lang="en-US" cap="small" dirty="0" smtClean="0">
                <a:solidFill>
                  <a:schemeClr val="tx1"/>
                </a:solidFill>
              </a:rPr>
              <a:t>The Role of Judges in Determining the Meaning of Religious Symbols</a:t>
            </a:r>
            <a:r>
              <a:rPr lang="en-US" dirty="0"/>
              <a:t/>
            </a:r>
            <a:br>
              <a:rPr lang="en-US" dirty="0"/>
            </a:br>
            <a:endParaRPr lang="en-US" dirty="0"/>
          </a:p>
        </p:txBody>
      </p:sp>
    </p:spTree>
    <p:extLst>
      <p:ext uri="{BB962C8B-B14F-4D97-AF65-F5344CB8AC3E}">
        <p14:creationId xmlns:p14="http://schemas.microsoft.com/office/powerpoint/2010/main" xmlns="" val="494122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Lautsi &amp; Ors. v. Italy (ECtHR (GC), 2011)</a:t>
            </a:r>
            <a:br>
              <a:rPr lang="en-US" sz="3200" dirty="0" smtClean="0"/>
            </a:br>
            <a:r>
              <a:rPr lang="en-US" sz="3200" dirty="0" smtClean="0"/>
              <a:t>Initial Chamber Judgment:</a:t>
            </a:r>
            <a:endParaRPr lang="en-US" sz="3200" dirty="0"/>
          </a:p>
        </p:txBody>
      </p:sp>
      <p:sp>
        <p:nvSpPr>
          <p:cNvPr id="3" name="Content Placeholder 2"/>
          <p:cNvSpPr>
            <a:spLocks noGrp="1"/>
          </p:cNvSpPr>
          <p:nvPr>
            <p:ph sz="quarter" idx="1"/>
          </p:nvPr>
        </p:nvSpPr>
        <p:spPr>
          <a:xfrm>
            <a:off x="914400" y="1447800"/>
            <a:ext cx="7772400" cy="5105400"/>
          </a:xfrm>
          <a:ln>
            <a:solidFill>
              <a:srgbClr val="C00000"/>
            </a:solidFill>
          </a:ln>
        </p:spPr>
        <p:txBody>
          <a:bodyPr>
            <a:normAutofit fontScale="92500" lnSpcReduction="10000"/>
          </a:bodyPr>
          <a:lstStyle/>
          <a:p>
            <a:r>
              <a:rPr lang="en-GB" dirty="0" smtClean="0"/>
              <a:t>The initial </a:t>
            </a:r>
            <a:r>
              <a:rPr lang="en-GB" dirty="0" smtClean="0">
                <a:solidFill>
                  <a:srgbClr val="C00000"/>
                </a:solidFill>
              </a:rPr>
              <a:t>Chamber judgment </a:t>
            </a:r>
            <a:r>
              <a:rPr lang="en-GB" dirty="0" smtClean="0"/>
              <a:t>took the view that while the crucifix may have a plurality of meanings, the religious meaning was predominant. Thus, the display of the crucifix was “incompatible with the State’s </a:t>
            </a:r>
            <a:r>
              <a:rPr lang="en-GB" dirty="0" smtClean="0">
                <a:solidFill>
                  <a:srgbClr val="C00000"/>
                </a:solidFill>
              </a:rPr>
              <a:t>duty to respect neutrality </a:t>
            </a:r>
            <a:r>
              <a:rPr lang="en-GB" dirty="0" smtClean="0"/>
              <a:t>in the exercise of public authority, particularly in the field of education.”</a:t>
            </a:r>
          </a:p>
          <a:p>
            <a:pPr>
              <a:buNone/>
            </a:pPr>
            <a:endParaRPr lang="en-US" dirty="0" smtClean="0"/>
          </a:p>
          <a:p>
            <a:r>
              <a:rPr lang="en-US" dirty="0" smtClean="0">
                <a:solidFill>
                  <a:srgbClr val="C00000"/>
                </a:solidFill>
              </a:rPr>
              <a:t>Grand Chamber summarizes the Chamber’s reasoning:</a:t>
            </a:r>
          </a:p>
          <a:p>
            <a:pPr>
              <a:buNone/>
            </a:pPr>
            <a:r>
              <a:rPr lang="en-US" dirty="0" smtClean="0">
                <a:solidFill>
                  <a:srgbClr val="C00000"/>
                </a:solidFill>
              </a:rPr>
              <a:t>	</a:t>
            </a:r>
            <a:r>
              <a:rPr lang="en-US" dirty="0" smtClean="0"/>
              <a:t>“It accordingly considered that the compulsory and highly visible presence of crucifixes in classrooms was capable not only of </a:t>
            </a:r>
            <a:r>
              <a:rPr lang="en-US" dirty="0" smtClean="0">
                <a:solidFill>
                  <a:srgbClr val="C00000"/>
                </a:solidFill>
              </a:rPr>
              <a:t>clashing with the secular convictions</a:t>
            </a:r>
            <a:r>
              <a:rPr lang="en-US" dirty="0" smtClean="0"/>
              <a:t> of [applicants] , but also of being </a:t>
            </a:r>
            <a:r>
              <a:rPr lang="en-US" dirty="0" smtClean="0">
                <a:solidFill>
                  <a:srgbClr val="C00000"/>
                </a:solidFill>
              </a:rPr>
              <a:t>emotionally disturbing</a:t>
            </a:r>
            <a:r>
              <a:rPr lang="en-US" dirty="0" smtClean="0"/>
              <a:t> for pupils of non-Christian religions or those who professed no religion.”</a:t>
            </a:r>
          </a:p>
          <a:p>
            <a:pPr>
              <a:buNone/>
            </a:pPr>
            <a:r>
              <a:rPr lang="en-US" dirty="0" smtClean="0"/>
              <a:t>		</a:t>
            </a:r>
            <a:r>
              <a:rPr lang="en-US" sz="1300" dirty="0" smtClean="0"/>
              <a:t>Panel judgment, para. 57, quoted in Grand Chamber judgment, at para. 32.</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Lautsi &amp; Ors. v. Italy (ECtHR (GC), 2011)</a:t>
            </a:r>
            <a:br>
              <a:rPr lang="en-US" sz="3200" dirty="0" smtClean="0"/>
            </a:br>
            <a:r>
              <a:rPr lang="en-US" sz="3200" dirty="0" smtClean="0"/>
              <a:t>Grand Chamber Judgment:</a:t>
            </a:r>
            <a:endParaRPr lang="en-US" sz="3200" dirty="0"/>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r>
              <a:rPr lang="en-GB" dirty="0" smtClean="0"/>
              <a:t>The Grand Chamber agreed that the crucifix is “</a:t>
            </a:r>
            <a:r>
              <a:rPr lang="en-GB" dirty="0" smtClean="0">
                <a:solidFill>
                  <a:schemeClr val="accent1"/>
                </a:solidFill>
              </a:rPr>
              <a:t>above all a religious symbol</a:t>
            </a:r>
            <a:r>
              <a:rPr lang="en-GB" dirty="0" smtClean="0"/>
              <a:t>.” It also noted that the Government of Italy explained the presence of the crucifix in classrooms as “being the result of Italy’s </a:t>
            </a:r>
            <a:r>
              <a:rPr lang="en-GB" dirty="0" smtClean="0">
                <a:solidFill>
                  <a:schemeClr val="accent1"/>
                </a:solidFill>
              </a:rPr>
              <a:t>historical development</a:t>
            </a:r>
            <a:r>
              <a:rPr lang="en-GB" dirty="0" smtClean="0"/>
              <a:t>,” with </a:t>
            </a:r>
            <a:r>
              <a:rPr lang="en-GB" dirty="0" smtClean="0">
                <a:solidFill>
                  <a:schemeClr val="accent1"/>
                </a:solidFill>
              </a:rPr>
              <a:t>both religious and identity-linked connotations</a:t>
            </a:r>
            <a:r>
              <a:rPr lang="en-GB" dirty="0" smtClean="0"/>
              <a:t>, and now “</a:t>
            </a:r>
            <a:r>
              <a:rPr lang="en-GB" dirty="0" smtClean="0">
                <a:solidFill>
                  <a:schemeClr val="accent1"/>
                </a:solidFill>
              </a:rPr>
              <a:t>corresponded to a tradition </a:t>
            </a:r>
            <a:r>
              <a:rPr lang="en-GB" dirty="0" smtClean="0"/>
              <a:t>they considered it important to perpetuate.”</a:t>
            </a:r>
          </a:p>
          <a:p>
            <a:pPr>
              <a:buNone/>
            </a:pPr>
            <a:endParaRPr lang="en-GB" dirty="0" smtClean="0"/>
          </a:p>
          <a:p>
            <a:r>
              <a:rPr lang="en-GB" dirty="0" smtClean="0"/>
              <a:t>They added that, </a:t>
            </a:r>
            <a:r>
              <a:rPr lang="en-GB" dirty="0" smtClean="0">
                <a:solidFill>
                  <a:schemeClr val="accent1"/>
                </a:solidFill>
              </a:rPr>
              <a:t>“beyond its religious meaning, the crucifix symbolised the principles and values which formed the foundation of democracy and western civilisation</a:t>
            </a:r>
            <a:r>
              <a:rPr lang="en-GB" dirty="0" smtClean="0"/>
              <a:t>, and that its presence in classrooms was justifiable on that account.” </a:t>
            </a:r>
            <a:endParaRPr lang="en-US" dirty="0" smtClean="0"/>
          </a:p>
          <a:p>
            <a:pPr>
              <a:buNone/>
            </a:pPr>
            <a:r>
              <a:rPr lang="en-US" dirty="0" smtClean="0"/>
              <a:t>	</a:t>
            </a:r>
            <a:r>
              <a:rPr lang="en-US" sz="1200" dirty="0" smtClean="0"/>
              <a:t>Grand Chamber judgment, at para. 66, 67.</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Lautsi &amp; Ors. v. Italy (ECtHR (GC), 2011)</a:t>
            </a:r>
            <a:br>
              <a:rPr lang="en-US" sz="3200" dirty="0" smtClean="0"/>
            </a:br>
            <a:r>
              <a:rPr lang="en-US" sz="3200" dirty="0" smtClean="0"/>
              <a:t>Analysis:</a:t>
            </a:r>
            <a:endParaRPr lang="en-US" sz="3200" dirty="0"/>
          </a:p>
        </p:txBody>
      </p:sp>
      <p:sp>
        <p:nvSpPr>
          <p:cNvPr id="3" name="Content Placeholder 2"/>
          <p:cNvSpPr>
            <a:spLocks noGrp="1"/>
          </p:cNvSpPr>
          <p:nvPr>
            <p:ph sz="quarter" idx="1"/>
          </p:nvPr>
        </p:nvSpPr>
        <p:spPr/>
        <p:txBody>
          <a:bodyPr>
            <a:normAutofit/>
          </a:bodyPr>
          <a:lstStyle/>
          <a:p>
            <a:r>
              <a:rPr lang="en-GB" dirty="0" smtClean="0"/>
              <a:t>Significantly, the Grand Chamber stepped away from dictating a particular, legally binding conclusion about the meaning of the crucifix. </a:t>
            </a:r>
          </a:p>
          <a:p>
            <a:r>
              <a:rPr lang="en-GB" dirty="0" smtClean="0"/>
              <a:t>It noted that various parties and Courts have differing views, and the Constitutional Court of Italy has not given a ruling.</a:t>
            </a:r>
          </a:p>
          <a:p>
            <a:r>
              <a:rPr lang="en-GB" dirty="0" smtClean="0"/>
              <a:t> “It is not for the Court to take a position regarding a domestic debate among domestic courts.” </a:t>
            </a:r>
          </a:p>
          <a:p>
            <a:pPr>
              <a:buNone/>
            </a:pPr>
            <a:r>
              <a:rPr lang="en-GB" dirty="0" smtClean="0"/>
              <a:t>	</a:t>
            </a:r>
            <a:r>
              <a:rPr lang="en-US" sz="1200" dirty="0" smtClean="0"/>
              <a:t>Grand Chamber judgment, at para. 68.</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Lautsi &amp; Ors. v. Italy (ECtHR (GC), 2011)</a:t>
            </a:r>
            <a:br>
              <a:rPr lang="en-US" sz="3200" dirty="0" smtClean="0"/>
            </a:br>
            <a:r>
              <a:rPr lang="en-US" sz="3200" dirty="0" smtClean="0"/>
              <a:t>Analysis:</a:t>
            </a:r>
            <a:endParaRPr lang="en-US" sz="3200" dirty="0"/>
          </a:p>
        </p:txBody>
      </p:sp>
      <p:sp>
        <p:nvSpPr>
          <p:cNvPr id="3" name="Content Placeholder 2"/>
          <p:cNvSpPr>
            <a:spLocks noGrp="1"/>
          </p:cNvSpPr>
          <p:nvPr>
            <p:ph sz="quarter" idx="1"/>
          </p:nvPr>
        </p:nvSpPr>
        <p:spPr/>
        <p:txBody>
          <a:bodyPr>
            <a:normAutofit/>
          </a:bodyPr>
          <a:lstStyle/>
          <a:p>
            <a:r>
              <a:rPr lang="en-GB" dirty="0" smtClean="0"/>
              <a:t>The Court exercised what Alexander Bickel has described as a “passive virtue,” declining to give an authoritative answer that would have, in Cover’s words, the jurispathic effect of killing other legal meanings. </a:t>
            </a:r>
            <a:endParaRPr lang="en-US" dirty="0" smtClean="0"/>
          </a:p>
          <a:p>
            <a:pPr>
              <a:buNone/>
            </a:pPr>
            <a:endParaRPr lang="en-US" dirty="0" smtClean="0"/>
          </a:p>
          <a:p>
            <a:r>
              <a:rPr lang="en-GB" dirty="0" smtClean="0"/>
              <a:t>By declining to take an absolute position with respect to the meaning of the crucifix, the Court allows various interpretations and significations to continue to exist.</a:t>
            </a:r>
          </a:p>
          <a:p>
            <a:pPr>
              <a:buNone/>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Lautsi &amp; Ors. v. Italy (ECtHR (GC), 2011)</a:t>
            </a:r>
            <a:br>
              <a:rPr lang="en-US" sz="3200" dirty="0" smtClean="0"/>
            </a:br>
            <a:r>
              <a:rPr lang="en-US" sz="3200" dirty="0" smtClean="0"/>
              <a:t>Evaluation:</a:t>
            </a:r>
            <a:endParaRPr lang="en-US" sz="3200" dirty="0"/>
          </a:p>
        </p:txBody>
      </p:sp>
      <p:sp>
        <p:nvSpPr>
          <p:cNvPr id="3" name="Content Placeholder 2"/>
          <p:cNvSpPr>
            <a:spLocks noGrp="1"/>
          </p:cNvSpPr>
          <p:nvPr>
            <p:ph sz="quarter" idx="1"/>
          </p:nvPr>
        </p:nvSpPr>
        <p:spPr/>
        <p:txBody>
          <a:bodyPr>
            <a:normAutofit/>
          </a:bodyPr>
          <a:lstStyle/>
          <a:p>
            <a:r>
              <a:rPr lang="en-GB" dirty="0" smtClean="0"/>
              <a:t>This is a jurisgenerative rather than jurispathic approach to interpreting the meaning of symbols</a:t>
            </a:r>
            <a:endParaRPr lang="en-US" dirty="0" smtClean="0"/>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ll.png"/>
          <p:cNvPicPr>
            <a:picLocks noChangeAspect="1"/>
          </p:cNvPicPr>
          <p:nvPr/>
        </p:nvPicPr>
        <p:blipFill>
          <a:blip r:embed="rId3" cstate="print"/>
          <a:srcRect t="9375" b="6250"/>
          <a:stretch>
            <a:fillRect/>
          </a:stretch>
        </p:blipFill>
        <p:spPr bwMode="auto">
          <a:xfrm>
            <a:off x="381000" y="1752600"/>
            <a:ext cx="1447800" cy="1831975"/>
          </a:xfrm>
          <a:prstGeom prst="rect">
            <a:avLst/>
          </a:prstGeom>
          <a:noFill/>
          <a:ln w="9525">
            <a:noFill/>
            <a:miter lim="800000"/>
            <a:headEnd/>
            <a:tailEnd/>
          </a:ln>
        </p:spPr>
      </p:pic>
      <p:pic>
        <p:nvPicPr>
          <p:cNvPr id="33795" name="Picture 4" descr="Clasped Hands.png"/>
          <p:cNvPicPr>
            <a:picLocks noChangeAspect="1"/>
          </p:cNvPicPr>
          <p:nvPr/>
        </p:nvPicPr>
        <p:blipFill>
          <a:blip r:embed="rId4" cstate="print"/>
          <a:srcRect t="17175" b="3819"/>
          <a:stretch>
            <a:fillRect/>
          </a:stretch>
        </p:blipFill>
        <p:spPr bwMode="auto">
          <a:xfrm>
            <a:off x="381000" y="5105400"/>
            <a:ext cx="1447800" cy="1752600"/>
          </a:xfrm>
          <a:prstGeom prst="rect">
            <a:avLst/>
          </a:prstGeom>
          <a:noFill/>
          <a:ln w="9525">
            <a:noFill/>
            <a:miter lim="800000"/>
            <a:headEnd/>
            <a:tailEnd/>
          </a:ln>
        </p:spPr>
      </p:pic>
      <p:pic>
        <p:nvPicPr>
          <p:cNvPr id="33796" name="Picture 3" descr="Logos - ICLRS letterhead.png"/>
          <p:cNvPicPr>
            <a:picLocks noChangeAspect="1"/>
          </p:cNvPicPr>
          <p:nvPr/>
        </p:nvPicPr>
        <p:blipFill>
          <a:blip r:embed="rId5" cstate="print"/>
          <a:srcRect/>
          <a:stretch>
            <a:fillRect/>
          </a:stretch>
        </p:blipFill>
        <p:spPr bwMode="auto">
          <a:xfrm>
            <a:off x="381000" y="228600"/>
            <a:ext cx="1447800" cy="1447800"/>
          </a:xfrm>
          <a:prstGeom prst="rect">
            <a:avLst/>
          </a:prstGeom>
          <a:noFill/>
          <a:ln w="9525">
            <a:noFill/>
            <a:miter lim="800000"/>
            <a:headEnd/>
            <a:tailEnd/>
          </a:ln>
        </p:spPr>
      </p:pic>
      <p:pic>
        <p:nvPicPr>
          <p:cNvPr id="33797" name="Picture 5" descr="Hindu.png"/>
          <p:cNvPicPr>
            <a:picLocks noChangeAspect="1"/>
          </p:cNvPicPr>
          <p:nvPr/>
        </p:nvPicPr>
        <p:blipFill>
          <a:blip r:embed="rId6" cstate="print"/>
          <a:srcRect/>
          <a:stretch>
            <a:fillRect/>
          </a:stretch>
        </p:blipFill>
        <p:spPr bwMode="auto">
          <a:xfrm>
            <a:off x="381000" y="3657600"/>
            <a:ext cx="1457325" cy="1447800"/>
          </a:xfrm>
          <a:prstGeom prst="rect">
            <a:avLst/>
          </a:prstGeom>
          <a:noFill/>
          <a:ln w="9525">
            <a:noFill/>
            <a:miter lim="800000"/>
            <a:headEnd/>
            <a:tailEnd/>
          </a:ln>
        </p:spPr>
      </p:pic>
      <p:sp>
        <p:nvSpPr>
          <p:cNvPr id="8" name="Rectangle 7"/>
          <p:cNvSpPr/>
          <p:nvPr/>
        </p:nvSpPr>
        <p:spPr>
          <a:xfrm>
            <a:off x="198120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0"/>
            <a:ext cx="228600" cy="6858000"/>
          </a:xfrm>
          <a:prstGeom prst="rect">
            <a:avLst/>
          </a:prstGeom>
          <a:solidFill>
            <a:srgbClr val="C8A5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56511" y="5644"/>
            <a:ext cx="8979266" cy="135467"/>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11"/>
          <p:cNvSpPr/>
          <p:nvPr/>
        </p:nvSpPr>
        <p:spPr>
          <a:xfrm>
            <a:off x="155575" y="1746250"/>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11"/>
          <p:cNvSpPr/>
          <p:nvPr/>
        </p:nvSpPr>
        <p:spPr>
          <a:xfrm>
            <a:off x="153341" y="3584575"/>
            <a:ext cx="2054578"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1"/>
          <p:cNvSpPr/>
          <p:nvPr/>
        </p:nvSpPr>
        <p:spPr>
          <a:xfrm>
            <a:off x="153341" y="5032022"/>
            <a:ext cx="2054578" cy="67734"/>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a:xfrm>
            <a:off x="155575" y="67849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2203450" y="1755775"/>
            <a:ext cx="6934200" cy="76200"/>
          </a:xfrm>
          <a:prstGeom prst="rect">
            <a:avLst/>
          </a:prstGeom>
          <a:gradFill flip="none" rotWithShape="1">
            <a:gsLst>
              <a:gs pos="0">
                <a:srgbClr val="C8A53D"/>
              </a:gs>
              <a:gs pos="0">
                <a:srgbClr val="C8A53D">
                  <a:alpha val="90000"/>
                </a:srgbClr>
              </a:gs>
              <a:gs pos="50000">
                <a:srgbClr val="C8A53D">
                  <a:alpha val="79000"/>
                </a:srgbClr>
              </a:gs>
              <a:gs pos="100000">
                <a:schemeClr val="bg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18" name="Rectangle 26"/>
          <p:cNvSpPr>
            <a:spLocks noChangeArrowheads="1"/>
          </p:cNvSpPr>
          <p:nvPr/>
        </p:nvSpPr>
        <p:spPr bwMode="auto">
          <a:xfrm>
            <a:off x="2209800" y="628119"/>
            <a:ext cx="6934200" cy="569387"/>
          </a:xfrm>
          <a:prstGeom prst="rect">
            <a:avLst/>
          </a:prstGeom>
          <a:noFill/>
          <a:ln w="9525">
            <a:noFill/>
            <a:miter lim="800000"/>
            <a:headEnd/>
            <a:tailEnd/>
          </a:ln>
          <a:effectLst/>
        </p:spPr>
        <p:txBody>
          <a:bodyPr anchor="ctr">
            <a:spAutoFit/>
          </a:bodyPr>
          <a:lstStyle/>
          <a:p>
            <a:r>
              <a:rPr lang="en-US" sz="3100" b="1" dirty="0" smtClean="0">
                <a:solidFill>
                  <a:srgbClr val="001010"/>
                </a:solidFill>
                <a:effectLst>
                  <a:outerShdw blurRad="38100" dist="38100" dir="2700000" algn="tl">
                    <a:srgbClr val="C0C0C0"/>
                  </a:outerShdw>
                </a:effectLst>
              </a:rPr>
              <a:t>The Many Meanings of the Cross </a:t>
            </a:r>
            <a:endParaRPr lang="en-US" sz="3100" b="1" dirty="0">
              <a:solidFill>
                <a:srgbClr val="001010"/>
              </a:solidFill>
              <a:effectLst>
                <a:outerShdw blurRad="38100" dist="38100" dir="2700000" algn="tl">
                  <a:srgbClr val="C0C0C0"/>
                </a:outerShdw>
              </a:effectLst>
            </a:endParaRPr>
          </a:p>
        </p:txBody>
      </p:sp>
      <p:sp>
        <p:nvSpPr>
          <p:cNvPr id="24" name="Text Box 39"/>
          <p:cNvSpPr txBox="1">
            <a:spLocks noChangeArrowheads="1"/>
          </p:cNvSpPr>
          <p:nvPr/>
        </p:nvSpPr>
        <p:spPr bwMode="auto">
          <a:xfrm>
            <a:off x="2514600" y="2209800"/>
            <a:ext cx="6324600" cy="3293209"/>
          </a:xfrm>
          <a:prstGeom prst="rect">
            <a:avLst/>
          </a:prstGeom>
          <a:solidFill>
            <a:schemeClr val="bg1"/>
          </a:solidFill>
          <a:ln w="9525">
            <a:noFill/>
            <a:miter lim="800000"/>
            <a:headEnd/>
            <a:tailEnd/>
          </a:ln>
          <a:effectLst/>
        </p:spPr>
        <p:txBody>
          <a:bodyPr wrap="square">
            <a:spAutoFit/>
          </a:bodyPr>
          <a:lstStyle/>
          <a:p>
            <a:pPr>
              <a:spcBef>
                <a:spcPct val="50000"/>
              </a:spcBef>
            </a:pPr>
            <a:r>
              <a:rPr lang="en-US" sz="3200" dirty="0" smtClean="0"/>
              <a:t>Lautsi, like so many other cases involving the meaning of a religious symbol, involves one of the most familiar, yet contested and contestable symbols: The Cross</a:t>
            </a:r>
          </a:p>
          <a:p>
            <a:pPr>
              <a:spcBef>
                <a:spcPct val="50000"/>
              </a:spcBef>
            </a:pPr>
            <a:r>
              <a:rPr lang="en-US" sz="3200" dirty="0" smtClean="0"/>
              <a:t>What does the cross mean?</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4426</TotalTime>
  <Words>1362</Words>
  <Application>Microsoft Office PowerPoint</Application>
  <PresentationFormat>On-screen Show (4:3)</PresentationFormat>
  <Paragraphs>175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 The Role of Judges in Determining the Meaning of Religious Symbols </vt:lpstr>
      <vt:lpstr> ECHR: Italian Classroom Crucifix Case</vt:lpstr>
      <vt:lpstr>Lautsi &amp; Ors. v. Italy (ECtHR (GC), 2011) Description:</vt:lpstr>
      <vt:lpstr>Lautsi &amp; Ors. v. Italy (ECtHR (GC), 2011) Initial Chamber Judgment:</vt:lpstr>
      <vt:lpstr>Lautsi &amp; Ors. v. Italy (ECtHR (GC), 2011) Grand Chamber Judgment:</vt:lpstr>
      <vt:lpstr>Lautsi &amp; Ors. v. Italy (ECtHR (GC), 2011) Analysis:</vt:lpstr>
      <vt:lpstr>Lautsi &amp; Ors. v. Italy (ECtHR (GC), 2011) Analysis:</vt:lpstr>
      <vt:lpstr>Lautsi &amp; Ors. v. Italy (ECtHR (GC), 2011) Evaluation:</vt:lpstr>
      <vt:lpstr>Slide 9</vt:lpstr>
      <vt:lpstr>Slide 10</vt:lpstr>
      <vt:lpstr>Slide 11</vt:lpstr>
      <vt:lpstr>Slide 12</vt:lpstr>
      <vt:lpstr>Slide 13</vt:lpstr>
      <vt:lpstr>Slide 14</vt:lpstr>
      <vt:lpstr>Slide 15</vt:lpstr>
      <vt:lpstr>Slide 16</vt:lpstr>
      <vt:lpstr>Sovereign Flags with Crosses</vt:lpstr>
      <vt:lpstr>Slide 18</vt:lpstr>
      <vt:lpstr>U.S. State Flags with Crosses</vt:lpstr>
      <vt:lpstr>Other Religious Flags</vt:lpstr>
      <vt:lpstr>Islamic Flags</vt:lpstr>
      <vt:lpstr>Slide 22</vt:lpstr>
      <vt:lpstr>Slide 23</vt:lpstr>
      <vt:lpstr>Slide 24</vt:lpstr>
      <vt:lpstr>Slide 25</vt:lpstr>
      <vt:lpstr>Slide 26</vt:lpstr>
      <vt:lpstr>Slide 27</vt:lpstr>
      <vt:lpstr>Slide 28</vt:lpstr>
      <vt:lpstr>Slide 29</vt:lpstr>
      <vt:lpstr>Slide 30</vt:lpstr>
      <vt:lpstr> The Role of Judges in Determining the Meaning of Religious Symbols </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Effective Protection of Freedom of Religion or Belief in Highly Diverse Settings</dc:title>
  <dc:creator>Donlu</dc:creator>
  <cp:lastModifiedBy>Donlu</cp:lastModifiedBy>
  <cp:revision>209</cp:revision>
  <dcterms:created xsi:type="dcterms:W3CDTF">2011-06-09T03:39:08Z</dcterms:created>
  <dcterms:modified xsi:type="dcterms:W3CDTF">2011-10-28T08:04:08Z</dcterms:modified>
</cp:coreProperties>
</file>